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3" r:id="rId2"/>
    <p:sldId id="271" r:id="rId3"/>
    <p:sldId id="298" r:id="rId4"/>
    <p:sldId id="272" r:id="rId5"/>
    <p:sldId id="275" r:id="rId6"/>
    <p:sldId id="276" r:id="rId7"/>
    <p:sldId id="273" r:id="rId8"/>
    <p:sldId id="266" r:id="rId9"/>
    <p:sldId id="274" r:id="rId10"/>
    <p:sldId id="291" r:id="rId11"/>
    <p:sldId id="265" r:id="rId12"/>
    <p:sldId id="267" r:id="rId13"/>
    <p:sldId id="290" r:id="rId14"/>
    <p:sldId id="263" r:id="rId15"/>
    <p:sldId id="292" r:id="rId16"/>
    <p:sldId id="269" r:id="rId17"/>
    <p:sldId id="270" r:id="rId18"/>
    <p:sldId id="256" r:id="rId19"/>
    <p:sldId id="257" r:id="rId20"/>
    <p:sldId id="258" r:id="rId21"/>
    <p:sldId id="259" r:id="rId22"/>
    <p:sldId id="260" r:id="rId23"/>
    <p:sldId id="286" r:id="rId24"/>
    <p:sldId id="287" r:id="rId25"/>
    <p:sldId id="288" r:id="rId26"/>
    <p:sldId id="261" r:id="rId27"/>
    <p:sldId id="262" r:id="rId28"/>
    <p:sldId id="295" r:id="rId29"/>
    <p:sldId id="296" r:id="rId30"/>
    <p:sldId id="285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99" r:id="rId39"/>
    <p:sldId id="297" r:id="rId40"/>
    <p:sldId id="284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65433" autoAdjust="0"/>
    <p:restoredTop sz="86333" autoAdjust="0"/>
  </p:normalViewPr>
  <p:slideViewPr>
    <p:cSldViewPr>
      <p:cViewPr varScale="1">
        <p:scale>
          <a:sx n="68" d="100"/>
          <a:sy n="68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413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CFBDDE-C574-47E3-BDB6-95659BBF541A}" type="datetimeFigureOut">
              <a:rPr lang="ar-SA" smtClean="0"/>
              <a:pPr/>
              <a:t>07/07/1430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8DA781-4B44-4949-9297-3A0E6EC13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B32FB7-E761-4C3C-8173-477B4BCA6A74}" type="datetimeFigureOut">
              <a:rPr lang="ar-SA" smtClean="0"/>
              <a:pPr/>
              <a:t>07/07/1430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756A32-83DC-44D9-8FCE-900B48F9517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36</a:t>
            </a:fld>
            <a:endParaRPr lang="ar-S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37</a:t>
            </a:fld>
            <a:endParaRPr lang="ar-S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38</a:t>
            </a:fld>
            <a:endParaRPr lang="ar-S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39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84939-B131-47B5-8437-F45D4627C447}" type="slidenum">
              <a:rPr lang="ar-SA" smtClean="0"/>
              <a:pPr/>
              <a:t>40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A32-83DC-44D9-8FCE-900B48F95174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E7FA-24C6-47D8-8DBA-8E498A905D39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7EF6-EDF1-4A0B-954F-9EC28DE618E5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21E-CABF-4C3E-BCEA-2C9F7DA4E9EA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EC00-BC6F-45F1-A6CF-8B1365C7F714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2F6-D9E4-4A87-8C8F-98BDC4257789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E571-B2FC-444C-A930-0C66A1B7F165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DF9-4244-4E3B-AB1B-E36D78926268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C34E-47E7-4057-B708-08D8EAA4F674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C1B8-7771-44A9-B0E0-CB011F22D7D0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7C73-72A1-4727-8CB9-4AAC27A5B6BC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AFD7-C1B1-4A0F-ACEF-90DC48A80D8C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F718-6ED7-48BA-AF2F-E60CE298A056}" type="datetime8">
              <a:rPr lang="ar-SA" smtClean="0"/>
              <a:pPr/>
              <a:t>29 حزيران، 09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1FF0-7212-4203-B6B2-0AF2376578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1500" b="1" dirty="0" smtClean="0">
                <a:latin typeface="Arial Black" pitchFamily="34" charset="0"/>
              </a:rPr>
              <a:t>IBD</a:t>
            </a:r>
            <a:r>
              <a:rPr lang="en-US" sz="7200" b="1" dirty="0" smtClean="0">
                <a:latin typeface="Bodoni MT Black" pitchFamily="18" charset="0"/>
              </a:rPr>
              <a:t/>
            </a:r>
            <a:br>
              <a:rPr lang="en-US" sz="7200" b="1" dirty="0" smtClean="0">
                <a:latin typeface="Bodoni MT Black" pitchFamily="18" charset="0"/>
              </a:rPr>
            </a:br>
            <a:r>
              <a:rPr lang="en-US" sz="7200" b="1" dirty="0" smtClean="0">
                <a:latin typeface="Bodoni MT Black" pitchFamily="18" charset="0"/>
              </a:rPr>
              <a:t>  </a:t>
            </a:r>
            <a:r>
              <a:rPr lang="en-US" sz="7200" b="1" dirty="0" smtClean="0">
                <a:latin typeface="Aharoni" pitchFamily="2" charset="-79"/>
                <a:cs typeface="Aharoni" pitchFamily="2" charset="-79"/>
              </a:rPr>
              <a:t>Inflammation Bowel disease</a:t>
            </a:r>
            <a:endParaRPr lang="ar-SA" sz="7200" b="1" dirty="0">
              <a:latin typeface="Aharoni" pitchFamily="2" charset="-79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675756"/>
            <a:ext cx="2895600" cy="45719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981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b="1" dirty="0" smtClean="0"/>
              <a:t>Big ulcers in CD</a:t>
            </a:r>
            <a:endParaRPr lang="ar-S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5257800"/>
            <a:ext cx="4495800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000" dirty="0" smtClean="0"/>
              <a:t>e Long, vaguely </a:t>
            </a:r>
            <a:r>
              <a:rPr lang="en-US" sz="2000" dirty="0" err="1" smtClean="0"/>
              <a:t>serpiginous</a:t>
            </a:r>
            <a:r>
              <a:rPr lang="en-US" sz="2000" dirty="0" smtClean="0"/>
              <a:t>, parallel</a:t>
            </a:r>
          </a:p>
          <a:p>
            <a:pPr algn="l"/>
            <a:r>
              <a:rPr lang="en-US" sz="2000" dirty="0" smtClean="0"/>
              <a:t>ulcerations in descending colon;</a:t>
            </a:r>
          </a:p>
          <a:p>
            <a:pPr algn="l"/>
            <a:r>
              <a:rPr lang="en-US" sz="2000" dirty="0" smtClean="0"/>
              <a:t>typical CD finding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95800" y="5257800"/>
            <a:ext cx="4648200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1600" dirty="0" smtClean="0"/>
              <a:t>Typical elongated ulcer in descending</a:t>
            </a:r>
          </a:p>
          <a:p>
            <a:pPr algn="l"/>
            <a:r>
              <a:rPr lang="en-US" sz="1600" dirty="0" smtClean="0"/>
              <a:t>colon, extending toward upper sigmoid</a:t>
            </a:r>
          </a:p>
          <a:p>
            <a:pPr algn="l"/>
            <a:r>
              <a:rPr lang="en-US" sz="1600" dirty="0" smtClean="0"/>
              <a:t>colon.</a:t>
            </a:r>
          </a:p>
          <a:p>
            <a:pPr algn="l"/>
            <a:r>
              <a:rPr lang="en-US" sz="1600" dirty="0" smtClean="0"/>
              <a:t>Colitis—Inflammatory Bowel Diseases and Other Forms of Colitis</a:t>
            </a:r>
            <a:endParaRPr lang="ar-SA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799" y="0"/>
            <a:ext cx="46482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5562601"/>
            <a:ext cx="45720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l"/>
            <a:r>
              <a:rPr lang="en-US" sz="4000" dirty="0" smtClean="0"/>
              <a:t>Fig. 12.22 Mixture of </a:t>
            </a:r>
            <a:r>
              <a:rPr lang="en-US" sz="4000" dirty="0" err="1" smtClean="0"/>
              <a:t>cobblestoning</a:t>
            </a:r>
            <a:r>
              <a:rPr lang="en-US" sz="4000" dirty="0" smtClean="0"/>
              <a:t>, </a:t>
            </a:r>
            <a:r>
              <a:rPr lang="en-US" sz="4000" dirty="0" err="1" smtClean="0"/>
              <a:t>pseudopolyp</a:t>
            </a:r>
            <a:endParaRPr lang="en-US" sz="4000" dirty="0" smtClean="0"/>
          </a:p>
          <a:p>
            <a:pPr algn="l"/>
            <a:r>
              <a:rPr lang="en-US" sz="4000" dirty="0" smtClean="0"/>
              <a:t>formation, and relative </a:t>
            </a:r>
            <a:r>
              <a:rPr lang="en-US" sz="4000" dirty="0" err="1" smtClean="0"/>
              <a:t>stenosis</a:t>
            </a:r>
            <a:r>
              <a:rPr lang="en-US" sz="4000" dirty="0" smtClean="0"/>
              <a:t> in</a:t>
            </a:r>
          </a:p>
          <a:p>
            <a:pPr algn="l"/>
            <a:r>
              <a:rPr lang="en-US" sz="4000" dirty="0" smtClean="0"/>
              <a:t>the sigmoid colon related to CD. Several</a:t>
            </a:r>
          </a:p>
          <a:p>
            <a:pPr algn="l"/>
            <a:r>
              <a:rPr lang="en-US" sz="4000" dirty="0" smtClean="0"/>
              <a:t>typical findings can appear simultaneously </a:t>
            </a:r>
            <a:r>
              <a:rPr lang="en-US" dirty="0" smtClean="0"/>
              <a:t>at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572000" y="5562600"/>
            <a:ext cx="4572001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en-US" dirty="0" smtClean="0"/>
              <a:t>Fig. 12.21 </a:t>
            </a:r>
            <a:r>
              <a:rPr lang="en-US" dirty="0" err="1" smtClean="0"/>
              <a:t>Cobblestoning</a:t>
            </a:r>
            <a:r>
              <a:rPr lang="en-US" dirty="0" smtClean="0"/>
              <a:t> beginning form in CD in the ascending colon to</a:t>
            </a:r>
          </a:p>
          <a:p>
            <a:pPr algn="l"/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1" y="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CD in the stomach</a:t>
            </a:r>
            <a:endParaRPr lang="ar-SA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0" y="1524000"/>
            <a:ext cx="2133600" cy="5333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24000"/>
            <a:ext cx="70103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ar-SY" sz="3500" b="1" dirty="0" err="1" smtClean="0">
                <a:solidFill>
                  <a:srgbClr val="FF0000"/>
                </a:solidFill>
              </a:rPr>
              <a:t>الاختلاطات</a:t>
            </a:r>
            <a:r>
              <a:rPr lang="ar-SY" sz="3500" b="1" dirty="0" smtClean="0">
                <a:solidFill>
                  <a:srgbClr val="FF0000"/>
                </a:solidFill>
              </a:rPr>
              <a:t> المعوية</a:t>
            </a:r>
          </a:p>
          <a:p>
            <a:pPr>
              <a:buFont typeface="Wingdings" pitchFamily="2" charset="2"/>
              <a:buChar char="v"/>
            </a:pPr>
            <a:r>
              <a:rPr lang="ar-SY" b="1" dirty="0" err="1" smtClean="0">
                <a:solidFill>
                  <a:srgbClr val="FFFF00"/>
                </a:solidFill>
              </a:rPr>
              <a:t>النواسير</a:t>
            </a:r>
            <a:endParaRPr lang="ar-SY" b="1" dirty="0" smtClean="0">
              <a:solidFill>
                <a:srgbClr val="FFFF00"/>
              </a:solidFill>
            </a:endParaRPr>
          </a:p>
          <a:p>
            <a:r>
              <a:rPr lang="ar-SY" b="1" dirty="0" smtClean="0"/>
              <a:t>معوية – معوية , معوية – </a:t>
            </a:r>
            <a:r>
              <a:rPr lang="ar-SY" b="1" dirty="0" err="1" smtClean="0"/>
              <a:t>كولونية</a:t>
            </a:r>
            <a:r>
              <a:rPr lang="ar-SY" b="1" dirty="0" smtClean="0"/>
              <a:t> , </a:t>
            </a:r>
            <a:r>
              <a:rPr lang="ar-SY" b="1" dirty="0" err="1" smtClean="0"/>
              <a:t>كولونية</a:t>
            </a:r>
            <a:r>
              <a:rPr lang="ar-SY" b="1" dirty="0" smtClean="0"/>
              <a:t> – </a:t>
            </a:r>
            <a:r>
              <a:rPr lang="ar-SY" b="1" dirty="0" err="1" smtClean="0"/>
              <a:t>كولونية</a:t>
            </a:r>
            <a:r>
              <a:rPr lang="ar-SY" b="1" dirty="0" smtClean="0"/>
              <a:t>(</a:t>
            </a:r>
            <a:r>
              <a:rPr lang="ar-SY" sz="2400" b="1" dirty="0" smtClean="0"/>
              <a:t>غالبا</a:t>
            </a:r>
            <a:r>
              <a:rPr lang="ar-SY" b="1" dirty="0" smtClean="0"/>
              <a:t> </a:t>
            </a:r>
            <a:r>
              <a:rPr lang="ar-SY" sz="2000" b="1" dirty="0" err="1" smtClean="0"/>
              <a:t>لاعرضية</a:t>
            </a:r>
            <a:endParaRPr lang="ar-SY" sz="2000" b="1" dirty="0" smtClean="0"/>
          </a:p>
          <a:p>
            <a:r>
              <a:rPr lang="ar-SY" b="1" dirty="0" smtClean="0"/>
              <a:t>نادرا </a:t>
            </a:r>
            <a:r>
              <a:rPr lang="ar-SY" b="1" dirty="0" err="1" smtClean="0"/>
              <a:t>كولونية</a:t>
            </a:r>
            <a:r>
              <a:rPr lang="ar-SY" b="1" dirty="0" smtClean="0"/>
              <a:t> – معدية أو </a:t>
            </a:r>
            <a:r>
              <a:rPr lang="ar-SY" b="1" dirty="0" err="1" smtClean="0"/>
              <a:t>عفجية</a:t>
            </a:r>
            <a:r>
              <a:rPr lang="ar-SY" b="1" dirty="0" smtClean="0"/>
              <a:t>        </a:t>
            </a:r>
            <a:r>
              <a:rPr lang="ar-SY" b="1" dirty="0" err="1" smtClean="0"/>
              <a:t>اقياءات</a:t>
            </a:r>
            <a:r>
              <a:rPr lang="ar-SY" b="1" dirty="0" smtClean="0"/>
              <a:t> </a:t>
            </a:r>
            <a:r>
              <a:rPr lang="ar-SY" b="1" dirty="0" err="1" smtClean="0"/>
              <a:t>برازية</a:t>
            </a:r>
            <a:endParaRPr lang="ar-SY" b="1" dirty="0" smtClean="0"/>
          </a:p>
          <a:p>
            <a:r>
              <a:rPr lang="ar-SY" sz="3600" dirty="0" err="1" smtClean="0"/>
              <a:t>ناسورمستقيمي</a:t>
            </a:r>
            <a:r>
              <a:rPr lang="ar-SY" sz="3600" dirty="0" smtClean="0"/>
              <a:t> مهبلي        ضائعات, عبور غاز </a:t>
            </a:r>
            <a:r>
              <a:rPr lang="ar-SY" sz="3600" dirty="0" err="1" smtClean="0"/>
              <a:t>و</a:t>
            </a:r>
            <a:r>
              <a:rPr lang="ar-SY" sz="3600" dirty="0" smtClean="0"/>
              <a:t> براز</a:t>
            </a:r>
          </a:p>
          <a:p>
            <a:r>
              <a:rPr lang="ar-SY" sz="3600" dirty="0" err="1" smtClean="0"/>
              <a:t>ناسور</a:t>
            </a:r>
            <a:r>
              <a:rPr lang="ar-SY" sz="3600" dirty="0" smtClean="0"/>
              <a:t> معوي مثاني أو </a:t>
            </a:r>
            <a:r>
              <a:rPr lang="ar-SY" sz="3600" dirty="0" err="1" smtClean="0"/>
              <a:t>كولوني</a:t>
            </a:r>
            <a:r>
              <a:rPr lang="ar-SY" sz="3600" dirty="0" smtClean="0"/>
              <a:t> مثاني     </a:t>
            </a:r>
            <a:r>
              <a:rPr lang="ar-SY" sz="3600" dirty="0" err="1" smtClean="0"/>
              <a:t>انتانات</a:t>
            </a:r>
            <a:r>
              <a:rPr lang="ar-SY" sz="3600" dirty="0" smtClean="0"/>
              <a:t> بولية متكررة. </a:t>
            </a:r>
            <a:r>
              <a:rPr lang="ar-SY" sz="3600" dirty="0" err="1" smtClean="0"/>
              <a:t>بيلة</a:t>
            </a:r>
            <a:r>
              <a:rPr lang="ar-SY" sz="3600" dirty="0" smtClean="0"/>
              <a:t> غازية , مرور براز</a:t>
            </a:r>
          </a:p>
          <a:p>
            <a:r>
              <a:rPr lang="ar-SY" sz="3600" dirty="0" err="1" smtClean="0">
                <a:solidFill>
                  <a:schemeClr val="bg1"/>
                </a:solidFill>
              </a:rPr>
              <a:t>نواسير</a:t>
            </a:r>
            <a:r>
              <a:rPr lang="ar-SY" sz="3600" dirty="0" smtClean="0">
                <a:solidFill>
                  <a:schemeClr val="bg1"/>
                </a:solidFill>
              </a:rPr>
              <a:t> معوية – جلدية , خاصة للجدار </a:t>
            </a:r>
            <a:r>
              <a:rPr lang="ar-SY" sz="3600" dirty="0" err="1" smtClean="0">
                <a:solidFill>
                  <a:schemeClr val="bg1"/>
                </a:solidFill>
              </a:rPr>
              <a:t>الامامي</a:t>
            </a:r>
            <a:r>
              <a:rPr lang="ar-SY" sz="3600" dirty="0" smtClean="0">
                <a:solidFill>
                  <a:schemeClr val="bg1"/>
                </a:solidFill>
              </a:rPr>
              <a:t> للبطن</a:t>
            </a:r>
          </a:p>
          <a:p>
            <a:pPr>
              <a:buFont typeface="Wingdings" pitchFamily="2" charset="2"/>
              <a:buChar char="v"/>
            </a:pPr>
            <a:r>
              <a:rPr lang="ar-SY" sz="3600" b="1" dirty="0" err="1" smtClean="0">
                <a:solidFill>
                  <a:srgbClr val="FFFF00"/>
                </a:solidFill>
              </a:rPr>
              <a:t>الخراجات</a:t>
            </a:r>
            <a:r>
              <a:rPr lang="ar-SY" sz="3600" dirty="0" smtClean="0">
                <a:solidFill>
                  <a:srgbClr val="FFFF00"/>
                </a:solidFill>
              </a:rPr>
              <a:t> ,</a:t>
            </a:r>
            <a:r>
              <a:rPr lang="ar-SY" sz="3600" dirty="0" smtClean="0">
                <a:solidFill>
                  <a:schemeClr val="bg1"/>
                </a:solidFill>
              </a:rPr>
              <a:t>ربع المرضى يحدث لديهم خلال سير المرض</a:t>
            </a:r>
          </a:p>
          <a:p>
            <a:r>
              <a:rPr lang="ar-SY" sz="3600" dirty="0" err="1" smtClean="0"/>
              <a:t>تتضاهر</a:t>
            </a:r>
            <a:r>
              <a:rPr lang="ar-SY" sz="3600" dirty="0" smtClean="0"/>
              <a:t> </a:t>
            </a:r>
            <a:r>
              <a:rPr lang="ar-SY" sz="3600" dirty="0" err="1" smtClean="0"/>
              <a:t>بـ</a:t>
            </a:r>
            <a:r>
              <a:rPr lang="ar-SY" sz="3600" dirty="0" smtClean="0"/>
              <a:t> ترفع </a:t>
            </a:r>
            <a:r>
              <a:rPr lang="ar-SY" sz="3600" dirty="0" err="1" smtClean="0"/>
              <a:t>حروري</a:t>
            </a:r>
            <a:r>
              <a:rPr lang="ar-SY" sz="3600" dirty="0" smtClean="0"/>
              <a:t> , </a:t>
            </a:r>
            <a:r>
              <a:rPr lang="ar-SY" sz="3600" dirty="0" err="1" smtClean="0"/>
              <a:t>ايلام</a:t>
            </a:r>
            <a:r>
              <a:rPr lang="ar-SY" sz="3600" dirty="0" smtClean="0"/>
              <a:t> بطني,علامات التهاب </a:t>
            </a:r>
            <a:r>
              <a:rPr lang="ar-SY" sz="3600" dirty="0" err="1" smtClean="0"/>
              <a:t>بريتوان</a:t>
            </a:r>
            <a:r>
              <a:rPr lang="ar-SY" sz="3600" dirty="0" smtClean="0"/>
              <a:t> موضع</a:t>
            </a:r>
          </a:p>
          <a:p>
            <a:pPr>
              <a:buFont typeface="Wingdings" pitchFamily="2" charset="2"/>
              <a:buChar char="v"/>
            </a:pPr>
            <a:r>
              <a:rPr lang="ar-SY" sz="3600" b="1" dirty="0" err="1" smtClean="0">
                <a:solidFill>
                  <a:srgbClr val="FFFF00"/>
                </a:solidFill>
              </a:rPr>
              <a:t>التضيقات</a:t>
            </a:r>
            <a:endParaRPr lang="ar-SY" sz="36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sz="3600" dirty="0" err="1" smtClean="0">
                <a:solidFill>
                  <a:srgbClr val="FFFF00"/>
                </a:solidFill>
              </a:rPr>
              <a:t>التسرطن</a:t>
            </a:r>
            <a:r>
              <a:rPr lang="ar-SY" sz="3600" dirty="0" smtClean="0"/>
              <a:t> , نادر جدا</a:t>
            </a:r>
            <a:endParaRPr lang="ar-SA" sz="3600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4038600" y="1828800"/>
            <a:ext cx="685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>
            <a:off x="5181600" y="2362200"/>
            <a:ext cx="685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10800000">
            <a:off x="3352800" y="2895600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Stenosis</a:t>
            </a:r>
            <a:r>
              <a:rPr lang="en-US" b="1" dirty="0" smtClean="0"/>
              <a:t> and </a:t>
            </a:r>
            <a:r>
              <a:rPr lang="en-US" b="1" dirty="0" err="1" smtClean="0"/>
              <a:t>arophy</a:t>
            </a:r>
            <a:r>
              <a:rPr lang="en-US" b="1" dirty="0" smtClean="0"/>
              <a:t> in CD</a:t>
            </a:r>
            <a:endParaRPr lang="ar-SA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5943600"/>
            <a:ext cx="42672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1800" dirty="0" smtClean="0"/>
              <a:t>Atrophy</a:t>
            </a:r>
          </a:p>
          <a:p>
            <a:pPr algn="l"/>
            <a:r>
              <a:rPr lang="en-US" sz="1800" dirty="0" smtClean="0"/>
              <a:t>of the </a:t>
            </a:r>
            <a:r>
              <a:rPr lang="en-US" sz="1800" dirty="0" err="1" smtClean="0"/>
              <a:t>cecum</a:t>
            </a:r>
            <a:r>
              <a:rPr lang="en-US" sz="1800" dirty="0" smtClean="0"/>
              <a:t>, viewed from ascending colon</a:t>
            </a:r>
            <a:endParaRPr lang="ar-SA" sz="120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19600" y="5867400"/>
            <a:ext cx="4575175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/>
              <a:t>Typical attack in the </a:t>
            </a:r>
            <a:r>
              <a:rPr lang="en-US" dirty="0" err="1" smtClean="0"/>
              <a:t>neoterminal</a:t>
            </a:r>
            <a:r>
              <a:rPr lang="en-US" dirty="0" smtClean="0"/>
              <a:t> ileum</a:t>
            </a:r>
            <a:endParaRPr lang="ar-S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1" y="14478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4267199" cy="441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0"/>
            <a:ext cx="5111750" cy="6126163"/>
          </a:xfrm>
        </p:spPr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latin typeface="arial"/>
              </a:rPr>
              <a:t/>
            </a:r>
            <a:br>
              <a:rPr lang="ar-SA" dirty="0" smtClean="0">
                <a:latin typeface="arial"/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0386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SY" sz="2000" b="1" dirty="0" smtClean="0"/>
          </a:p>
          <a:p>
            <a:endParaRPr lang="ar-SY" sz="2000" b="1" dirty="0" smtClean="0"/>
          </a:p>
          <a:p>
            <a:endParaRPr lang="ar-SY" sz="2000" b="1" dirty="0" smtClean="0"/>
          </a:p>
          <a:p>
            <a:endParaRPr lang="ar-SY" sz="2000" b="1" dirty="0" smtClean="0"/>
          </a:p>
          <a:p>
            <a:endParaRPr lang="ar-SY" sz="2000" b="1" dirty="0" smtClean="0"/>
          </a:p>
          <a:p>
            <a:endParaRPr lang="ar-SY" sz="2000" b="1" dirty="0" smtClean="0"/>
          </a:p>
          <a:p>
            <a:pPr algn="l"/>
            <a:r>
              <a:rPr lang="en-US" sz="2000" b="1" dirty="0" smtClean="0"/>
              <a:t>Multiple areas of narrowed small bowel are noted (</a:t>
            </a:r>
            <a:r>
              <a:rPr lang="en-US" sz="2000" b="1" i="1" dirty="0" smtClean="0"/>
              <a:t>white arrows</a:t>
            </a:r>
            <a:r>
              <a:rPr lang="en-US" sz="2000" b="1" dirty="0" smtClean="0"/>
              <a:t>) with classic cobblestone appearance of the mucosa. Note also separation of the loops of bowel.</a:t>
            </a:r>
            <a:r>
              <a:rPr lang="en-US" dirty="0" smtClean="0"/>
              <a:t> </a:t>
            </a:r>
            <a:endParaRPr lang="ar-SY" dirty="0" smtClean="0"/>
          </a:p>
          <a:p>
            <a:endParaRPr lang="ar-SA" dirty="0"/>
          </a:p>
        </p:txBody>
      </p:sp>
      <p:pic>
        <p:nvPicPr>
          <p:cNvPr id="5122" name="Picture 2" descr="http://127.0.0.1:7000/home.mdconsult.com/das/book/body/0/1051/f103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052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The left </a:t>
            </a:r>
            <a:r>
              <a:rPr lang="en-US" sz="2000" b="1" dirty="0" err="1" smtClean="0"/>
              <a:t>psoas</a:t>
            </a:r>
            <a:r>
              <a:rPr lang="en-US" sz="2000" b="1" dirty="0" smtClean="0"/>
              <a:t> muscle abscess (</a:t>
            </a:r>
            <a:r>
              <a:rPr lang="en-US" sz="2000" b="1" i="1" dirty="0" smtClean="0"/>
              <a:t>white arrows</a:t>
            </a:r>
            <a:r>
              <a:rPr lang="en-US" sz="2000" b="1" dirty="0" smtClean="0"/>
              <a:t>), arising from penetrating disease from overlying bowel, is completely missed on small bowel follow through. Thickened small bowel (</a:t>
            </a:r>
            <a:r>
              <a:rPr lang="en-US" sz="2000" b="1" i="1" dirty="0" smtClean="0"/>
              <a:t>gray arrows</a:t>
            </a:r>
            <a:r>
              <a:rPr lang="en-US" sz="2000" b="1" dirty="0" smtClean="0"/>
              <a:t>) is also seen, along with minor retroperitoneal </a:t>
            </a:r>
            <a:r>
              <a:rPr lang="en-US" sz="2000" b="1" dirty="0" err="1" smtClean="0"/>
              <a:t>lymphadenopathy</a:t>
            </a:r>
            <a:r>
              <a:rPr lang="en-US" sz="2000" b="1" dirty="0" smtClean="0"/>
              <a:t> and fatty proliferation of the mesentery</a:t>
            </a:r>
            <a:r>
              <a:rPr lang="en-US" sz="1200" dirty="0" smtClean="0"/>
              <a:t>.</a:t>
            </a:r>
            <a:endParaRPr lang="ar-SA" sz="1200" dirty="0"/>
          </a:p>
        </p:txBody>
      </p:sp>
      <p:pic>
        <p:nvPicPr>
          <p:cNvPr id="5" name="صورة 4" descr="http://127.0.0.1:7000/home.mdconsult.com/das/book/body/0/1051/f103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>
              <a:buFont typeface="Wingdings" pitchFamily="2" charset="2"/>
              <a:buChar char="q"/>
            </a:pPr>
            <a:r>
              <a:rPr lang="ar-SY" sz="3600" b="1" dirty="0" err="1" smtClean="0">
                <a:solidFill>
                  <a:srgbClr val="FF0000"/>
                </a:solidFill>
              </a:rPr>
              <a:t>الاختلاطات</a:t>
            </a:r>
            <a:r>
              <a:rPr lang="ar-SY" sz="3600" b="1" dirty="0" smtClean="0">
                <a:solidFill>
                  <a:srgbClr val="FF0000"/>
                </a:solidFill>
              </a:rPr>
              <a:t> (خارج المعوية )</a:t>
            </a:r>
          </a:p>
          <a:p>
            <a:pPr algn="r"/>
            <a:r>
              <a:rPr lang="ar-SY" dirty="0" smtClean="0">
                <a:solidFill>
                  <a:schemeClr val="bg1"/>
                </a:solidFill>
              </a:rPr>
              <a:t>(</a:t>
            </a:r>
            <a:r>
              <a:rPr lang="ar-SY" sz="2800" dirty="0" err="1" smtClean="0">
                <a:solidFill>
                  <a:schemeClr val="bg1"/>
                </a:solidFill>
              </a:rPr>
              <a:t>الاختلاطات</a:t>
            </a:r>
            <a:r>
              <a:rPr lang="ar-SY" sz="2800" dirty="0" smtClean="0">
                <a:solidFill>
                  <a:schemeClr val="bg1"/>
                </a:solidFill>
              </a:rPr>
              <a:t> خارج المعوية بداء </a:t>
            </a:r>
            <a:r>
              <a:rPr lang="ar-SY" sz="2800" dirty="0" err="1" smtClean="0">
                <a:solidFill>
                  <a:schemeClr val="bg1"/>
                </a:solidFill>
              </a:rPr>
              <a:t>كرون</a:t>
            </a:r>
            <a:r>
              <a:rPr lang="ar-SY" sz="2800" dirty="0" smtClean="0">
                <a:solidFill>
                  <a:schemeClr val="bg1"/>
                </a:solidFill>
              </a:rPr>
              <a:t> أكثر شيوعاً من التهاب </a:t>
            </a:r>
            <a:r>
              <a:rPr lang="ar-SY" sz="2800" dirty="0" err="1" smtClean="0">
                <a:solidFill>
                  <a:schemeClr val="bg1"/>
                </a:solidFill>
              </a:rPr>
              <a:t>الكولون</a:t>
            </a:r>
            <a:r>
              <a:rPr lang="ar-SY" sz="2800" dirty="0" smtClean="0">
                <a:solidFill>
                  <a:schemeClr val="bg1"/>
                </a:solidFill>
              </a:rPr>
              <a:t> </a:t>
            </a:r>
            <a:r>
              <a:rPr lang="ar-SY" sz="2800" dirty="0" err="1" smtClean="0">
                <a:solidFill>
                  <a:schemeClr val="bg1"/>
                </a:solidFill>
              </a:rPr>
              <a:t>القرحي</a:t>
            </a:r>
            <a:r>
              <a:rPr lang="ar-SY" sz="2800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 algn="r">
              <a:buFont typeface="+mj-lt"/>
              <a:buAutoNum type="arabicParenR"/>
            </a:pPr>
            <a:r>
              <a:rPr lang="ar-SY" sz="2800" b="1" dirty="0" err="1" smtClean="0">
                <a:solidFill>
                  <a:srgbClr val="FFFF00"/>
                </a:solidFill>
              </a:rPr>
              <a:t>الاختلاطات</a:t>
            </a:r>
            <a:r>
              <a:rPr lang="ar-SY" sz="2800" b="1" dirty="0" smtClean="0">
                <a:solidFill>
                  <a:srgbClr val="FFFF00"/>
                </a:solidFill>
              </a:rPr>
              <a:t> المفصلية</a:t>
            </a:r>
          </a:p>
          <a:p>
            <a:pPr algn="r">
              <a:buFont typeface="Arial" pitchFamily="34" charset="0"/>
              <a:buChar char="•"/>
            </a:pPr>
            <a:r>
              <a:rPr lang="ar-SY" sz="2800" dirty="0" smtClean="0">
                <a:solidFill>
                  <a:schemeClr val="bg1"/>
                </a:solidFill>
              </a:rPr>
              <a:t>التهاب مفاصل عديد نمط 1&lt; 4 مفاصل (كبيرة,غير </a:t>
            </a:r>
            <a:r>
              <a:rPr lang="ar-SY" sz="2800" dirty="0" err="1" smtClean="0">
                <a:solidFill>
                  <a:schemeClr val="bg1"/>
                </a:solidFill>
              </a:rPr>
              <a:t>متناضر</a:t>
            </a:r>
            <a:r>
              <a:rPr lang="ar-SY" sz="2800" dirty="0" smtClean="0">
                <a:solidFill>
                  <a:schemeClr val="bg1"/>
                </a:solidFill>
              </a:rPr>
              <a:t>, غير مشوه </a:t>
            </a:r>
          </a:p>
          <a:p>
            <a:pPr algn="r">
              <a:buFont typeface="Arial" pitchFamily="34" charset="0"/>
              <a:buChar char="•"/>
            </a:pPr>
            <a:r>
              <a:rPr lang="ar-SY" sz="2800" dirty="0" smtClean="0">
                <a:solidFill>
                  <a:schemeClr val="bg1"/>
                </a:solidFill>
              </a:rPr>
              <a:t>التهاب مفاصل عديد نمط 2 &gt;4 مفاصل ..................</a:t>
            </a:r>
          </a:p>
          <a:p>
            <a:pPr algn="r">
              <a:buFont typeface="Arial" pitchFamily="34" charset="0"/>
              <a:buChar char="•"/>
            </a:pPr>
            <a:r>
              <a:rPr lang="ar-SY" sz="2800" dirty="0" smtClean="0">
                <a:solidFill>
                  <a:schemeClr val="bg1"/>
                </a:solidFill>
              </a:rPr>
              <a:t>الألم المفصلي المحيطي يحدث 16 – 20 % وأكثر </a:t>
            </a:r>
            <a:r>
              <a:rPr lang="ar-SY" sz="2800" dirty="0" err="1" smtClean="0">
                <a:solidFill>
                  <a:schemeClr val="bg1"/>
                </a:solidFill>
              </a:rPr>
              <a:t>مايترافق</a:t>
            </a:r>
            <a:r>
              <a:rPr lang="ar-SY" sz="2800" dirty="0" smtClean="0">
                <a:solidFill>
                  <a:schemeClr val="bg1"/>
                </a:solidFill>
              </a:rPr>
              <a:t> مع </a:t>
            </a:r>
            <a:r>
              <a:rPr lang="ar-SY" sz="2800" dirty="0" err="1" smtClean="0">
                <a:solidFill>
                  <a:schemeClr val="bg1"/>
                </a:solidFill>
              </a:rPr>
              <a:t>الاصابة</a:t>
            </a:r>
            <a:r>
              <a:rPr lang="ar-SY" sz="2800" dirty="0" smtClean="0">
                <a:solidFill>
                  <a:schemeClr val="bg1"/>
                </a:solidFill>
              </a:rPr>
              <a:t> </a:t>
            </a:r>
            <a:r>
              <a:rPr lang="ar-SY" sz="2800" dirty="0" err="1" smtClean="0">
                <a:solidFill>
                  <a:schemeClr val="bg1"/>
                </a:solidFill>
              </a:rPr>
              <a:t>الكولونية</a:t>
            </a:r>
            <a:endParaRPr lang="ar-SY" sz="2800" dirty="0" smtClean="0"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ar-SY" sz="2800" dirty="0" err="1" smtClean="0">
                <a:solidFill>
                  <a:schemeClr val="bg1"/>
                </a:solidFill>
              </a:rPr>
              <a:t>الاصبة</a:t>
            </a:r>
            <a:r>
              <a:rPr lang="ar-SY" sz="2800" dirty="0" smtClean="0">
                <a:solidFill>
                  <a:schemeClr val="bg1"/>
                </a:solidFill>
              </a:rPr>
              <a:t> المحورية المركزية .... التهاب فقار(شبيه بالتهاب </a:t>
            </a:r>
            <a:r>
              <a:rPr lang="ar-SY" sz="2800" dirty="0" err="1" smtClean="0">
                <a:solidFill>
                  <a:schemeClr val="bg1"/>
                </a:solidFill>
              </a:rPr>
              <a:t>الفقار</a:t>
            </a:r>
            <a:r>
              <a:rPr lang="ar-SY" sz="2800" dirty="0" smtClean="0">
                <a:solidFill>
                  <a:schemeClr val="bg1"/>
                </a:solidFill>
              </a:rPr>
              <a:t> اللاصق 3-6% </a:t>
            </a:r>
            <a:r>
              <a:rPr lang="en-US" sz="2800" dirty="0" smtClean="0">
                <a:solidFill>
                  <a:schemeClr val="bg1"/>
                </a:solidFill>
              </a:rPr>
              <a:t>HLA B 27  ,</a:t>
            </a:r>
            <a:r>
              <a:rPr lang="ar-SY" sz="2800" dirty="0" smtClean="0">
                <a:solidFill>
                  <a:schemeClr val="bg1"/>
                </a:solidFill>
              </a:rPr>
              <a:t> سلبي 75 % من الحالات</a:t>
            </a:r>
          </a:p>
          <a:p>
            <a:pPr algn="r">
              <a:buFont typeface="Arial" pitchFamily="34" charset="0"/>
              <a:buChar char="•"/>
            </a:pPr>
            <a:r>
              <a:rPr lang="ar-SY" sz="2800" dirty="0" smtClean="0">
                <a:solidFill>
                  <a:schemeClr val="bg1"/>
                </a:solidFill>
              </a:rPr>
              <a:t>التهاب مفصل عجزي </a:t>
            </a:r>
            <a:r>
              <a:rPr lang="ar-SY" sz="2800" dirty="0" err="1" smtClean="0">
                <a:solidFill>
                  <a:schemeClr val="bg1"/>
                </a:solidFill>
              </a:rPr>
              <a:t>حرقفي</a:t>
            </a:r>
            <a:r>
              <a:rPr lang="ar-SY" sz="2800" dirty="0" smtClean="0">
                <a:solidFill>
                  <a:schemeClr val="bg1"/>
                </a:solidFill>
              </a:rPr>
              <a:t> متناظر دون التطور لالتهاب فقار 29 %</a:t>
            </a:r>
          </a:p>
          <a:p>
            <a:pPr algn="r"/>
            <a:endParaRPr lang="ar-SY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ar-SY" b="1" dirty="0" smtClean="0">
                <a:solidFill>
                  <a:srgbClr val="FF0000"/>
                </a:solidFill>
              </a:rPr>
              <a:t>أمراض العظم </a:t>
            </a:r>
            <a:r>
              <a:rPr lang="ar-SY" b="1" dirty="0" err="1" smtClean="0">
                <a:solidFill>
                  <a:srgbClr val="FF0000"/>
                </a:solidFill>
              </a:rPr>
              <a:t>الاستقلابية</a:t>
            </a:r>
            <a:endParaRPr lang="ar-SY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ترقق العظام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قلة العظم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زيادة قابلية العظم للكسر وانضغاط الفقرات  عند الأطفال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(بسبب نقص امتصاص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  <a:r>
              <a:rPr lang="ar-SY" dirty="0" smtClean="0"/>
              <a:t> والكالسيوم )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ar-SY" b="1" dirty="0" smtClean="0">
                <a:solidFill>
                  <a:srgbClr val="FF0000"/>
                </a:solidFill>
              </a:rPr>
              <a:t>التظاهرات الجلدية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التهاب الجلد المواتي , عقيدة ثم </a:t>
            </a:r>
            <a:r>
              <a:rPr lang="ar-SY" dirty="0" err="1" smtClean="0"/>
              <a:t>حطاطة</a:t>
            </a:r>
            <a:r>
              <a:rPr lang="ar-SY" dirty="0" smtClean="0"/>
              <a:t> ثم بثرة في الساق ويترك ندبة</a:t>
            </a:r>
          </a:p>
          <a:p>
            <a:pPr>
              <a:buFont typeface="Wingdings" pitchFamily="2" charset="2"/>
              <a:buChar char="v"/>
            </a:pPr>
            <a:r>
              <a:rPr lang="ar-SY" dirty="0" err="1" smtClean="0"/>
              <a:t>عقيدات</a:t>
            </a:r>
            <a:r>
              <a:rPr lang="ar-SY" dirty="0" smtClean="0"/>
              <a:t> تحت الجلد </a:t>
            </a:r>
            <a:r>
              <a:rPr lang="ar-SY" dirty="0" err="1" smtClean="0"/>
              <a:t>مؤامة</a:t>
            </a:r>
            <a:r>
              <a:rPr lang="ar-SY" dirty="0" smtClean="0"/>
              <a:t> حمراء في الساق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تقرحات قلاعية بالفم </a:t>
            </a:r>
            <a:r>
              <a:rPr lang="ar-SY" dirty="0" err="1" smtClean="0"/>
              <a:t>و</a:t>
            </a:r>
            <a:r>
              <a:rPr lang="ar-SY" dirty="0" smtClean="0"/>
              <a:t> حول زاوية الفم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Y" sz="3600" b="1" dirty="0" smtClean="0">
                <a:solidFill>
                  <a:srgbClr val="FF0000"/>
                </a:solidFill>
              </a:rPr>
              <a:t>داء </a:t>
            </a:r>
            <a:r>
              <a:rPr lang="ar-SY" sz="3600" b="1" dirty="0" err="1" smtClean="0">
                <a:solidFill>
                  <a:srgbClr val="FF0000"/>
                </a:solidFill>
              </a:rPr>
              <a:t>كرون</a:t>
            </a:r>
            <a:r>
              <a:rPr lang="ar-SY" sz="3600" b="1" dirty="0" smtClean="0">
                <a:solidFill>
                  <a:srgbClr val="FF0000"/>
                </a:solidFill>
              </a:rPr>
              <a:t> ( </a:t>
            </a:r>
            <a:r>
              <a:rPr lang="en-US" sz="3600" b="1" dirty="0" smtClean="0">
                <a:solidFill>
                  <a:srgbClr val="FF0000"/>
                </a:solidFill>
              </a:rPr>
              <a:t>CD </a:t>
            </a:r>
            <a:r>
              <a:rPr lang="ar-SY" sz="3600" b="1" dirty="0" smtClean="0">
                <a:solidFill>
                  <a:srgbClr val="FF0000"/>
                </a:solidFill>
              </a:rPr>
              <a:t> ) والتهاب </a:t>
            </a:r>
            <a:r>
              <a:rPr lang="ar-SY" sz="3600" b="1" dirty="0" err="1" smtClean="0">
                <a:solidFill>
                  <a:srgbClr val="FF0000"/>
                </a:solidFill>
              </a:rPr>
              <a:t>الكولون</a:t>
            </a:r>
            <a:r>
              <a:rPr lang="ar-SY" sz="3600" b="1" dirty="0" smtClean="0">
                <a:solidFill>
                  <a:srgbClr val="FF0000"/>
                </a:solidFill>
              </a:rPr>
              <a:t> </a:t>
            </a:r>
            <a:r>
              <a:rPr lang="ar-SY" sz="3600" b="1" dirty="0" err="1" smtClean="0">
                <a:solidFill>
                  <a:srgbClr val="FF0000"/>
                </a:solidFill>
              </a:rPr>
              <a:t>القرحي</a:t>
            </a:r>
            <a:r>
              <a:rPr lang="ar-SY" sz="3600" b="1" dirty="0" smtClean="0">
                <a:solidFill>
                  <a:srgbClr val="FF0000"/>
                </a:solidFill>
              </a:rPr>
              <a:t> ( </a:t>
            </a:r>
            <a:r>
              <a:rPr lang="en-US" sz="3600" b="1" dirty="0" smtClean="0">
                <a:solidFill>
                  <a:srgbClr val="FF0000"/>
                </a:solidFill>
              </a:rPr>
              <a:t>UC</a:t>
            </a:r>
            <a:r>
              <a:rPr lang="ar-SY" sz="3600" b="1" dirty="0" smtClean="0">
                <a:solidFill>
                  <a:srgbClr val="FF0000"/>
                </a:solidFill>
              </a:rPr>
              <a:t> )هما </a:t>
            </a:r>
            <a:r>
              <a:rPr lang="ar-SY" sz="3600" dirty="0" smtClean="0"/>
              <a:t>الشكلان الرئيسيان </a:t>
            </a:r>
            <a:r>
              <a:rPr lang="ar-SY" sz="3600" dirty="0" err="1" smtClean="0"/>
              <a:t>للـ</a:t>
            </a:r>
            <a:r>
              <a:rPr lang="ar-SY" sz="3600" dirty="0" smtClean="0"/>
              <a:t> </a:t>
            </a:r>
            <a:r>
              <a:rPr lang="en-US" sz="3600" dirty="0" smtClean="0"/>
              <a:t>IBD</a:t>
            </a:r>
            <a:r>
              <a:rPr lang="ar-SY" sz="3600" dirty="0" smtClean="0"/>
              <a:t> , حيث يضم </a:t>
            </a:r>
            <a:r>
              <a:rPr lang="ar-SY" sz="3600" dirty="0" err="1" smtClean="0"/>
              <a:t>الـ</a:t>
            </a:r>
            <a:r>
              <a:rPr lang="ar-SY" sz="3600" dirty="0" smtClean="0"/>
              <a:t> </a:t>
            </a:r>
            <a:r>
              <a:rPr lang="en-US" sz="3600" dirty="0" smtClean="0"/>
              <a:t>IBD </a:t>
            </a:r>
            <a:r>
              <a:rPr lang="ar-SY" sz="3600" dirty="0" smtClean="0"/>
              <a:t>طيف واسع من الأمراض</a:t>
            </a:r>
          </a:p>
          <a:p>
            <a:pPr marL="742950" indent="-742950">
              <a:buFont typeface="+mj-lt"/>
              <a:buAutoNum type="arabicParenR"/>
            </a:pPr>
            <a:r>
              <a:rPr lang="ar-SY" sz="3600" dirty="0" smtClean="0"/>
              <a:t>التهاب </a:t>
            </a:r>
            <a:r>
              <a:rPr lang="ar-SY" sz="3600" dirty="0" err="1" smtClean="0"/>
              <a:t>الكولون</a:t>
            </a:r>
            <a:r>
              <a:rPr lang="ar-SY" sz="3600" dirty="0" smtClean="0"/>
              <a:t> </a:t>
            </a:r>
            <a:r>
              <a:rPr lang="ar-SY" sz="3600" dirty="0" err="1" smtClean="0"/>
              <a:t>المجهري</a:t>
            </a:r>
            <a:r>
              <a:rPr lang="ar-SY" sz="3600" dirty="0" smtClean="0"/>
              <a:t> غير النموذجي</a:t>
            </a:r>
          </a:p>
          <a:p>
            <a:pPr marL="742950" indent="-742950">
              <a:buFont typeface="+mj-lt"/>
              <a:buAutoNum type="arabicParenR" startAt="2"/>
            </a:pPr>
            <a:r>
              <a:rPr lang="ar-SY" sz="3600" dirty="0" smtClean="0"/>
              <a:t>التهاب </a:t>
            </a:r>
            <a:r>
              <a:rPr lang="ar-SY" sz="3600" dirty="0" err="1" smtClean="0"/>
              <a:t>الكولون</a:t>
            </a:r>
            <a:r>
              <a:rPr lang="ar-SY" sz="3600" dirty="0" smtClean="0"/>
              <a:t> </a:t>
            </a:r>
            <a:r>
              <a:rPr lang="ar-SY" sz="3600" dirty="0" err="1" smtClean="0"/>
              <a:t>اللنفاوي</a:t>
            </a:r>
            <a:endParaRPr lang="ar-SY" sz="3600" dirty="0" smtClean="0"/>
          </a:p>
          <a:p>
            <a:pPr marL="742950" indent="-742950">
              <a:buFont typeface="+mj-lt"/>
              <a:buAutoNum type="arabicParenR" startAt="3"/>
            </a:pPr>
            <a:r>
              <a:rPr lang="ar-SY" sz="3600" dirty="0" smtClean="0"/>
              <a:t>التهاب </a:t>
            </a:r>
            <a:r>
              <a:rPr lang="ar-SY" sz="3600" dirty="0" err="1" smtClean="0"/>
              <a:t>الكولون</a:t>
            </a:r>
            <a:r>
              <a:rPr lang="ar-SY" sz="3600" dirty="0" smtClean="0"/>
              <a:t> المتنوع</a:t>
            </a:r>
          </a:p>
          <a:p>
            <a:pPr marL="742950" indent="-742950">
              <a:buFont typeface="+mj-lt"/>
              <a:buAutoNum type="arabicParenR" startAt="4"/>
            </a:pPr>
            <a:r>
              <a:rPr lang="ar-SY" sz="3600" dirty="0" smtClean="0"/>
              <a:t>اعتلال الأمعاء بالمجازة</a:t>
            </a:r>
          </a:p>
          <a:p>
            <a:pPr marL="742950" indent="-742950">
              <a:buFont typeface="+mj-lt"/>
              <a:buAutoNum type="arabicParenR" startAt="5"/>
            </a:pPr>
            <a:r>
              <a:rPr lang="ar-SY" sz="3600" dirty="0" smtClean="0"/>
              <a:t>التهاب </a:t>
            </a:r>
            <a:r>
              <a:rPr lang="ar-SY" sz="3600" dirty="0" err="1" smtClean="0"/>
              <a:t>الكولون</a:t>
            </a:r>
            <a:r>
              <a:rPr lang="ar-SY" sz="3600" dirty="0" smtClean="0"/>
              <a:t> </a:t>
            </a:r>
            <a:r>
              <a:rPr lang="ar-SY" sz="3600" dirty="0" err="1" smtClean="0"/>
              <a:t>الشعاعي</a:t>
            </a:r>
            <a:endParaRPr lang="ar-SY" sz="3600" dirty="0" smtClean="0"/>
          </a:p>
          <a:p>
            <a:pPr marL="742950" indent="-742950">
              <a:buFont typeface="+mj-lt"/>
              <a:buAutoNum type="arabicParenR" startAt="6"/>
            </a:pPr>
            <a:r>
              <a:rPr lang="ar-SY" sz="3600" dirty="0" smtClean="0"/>
              <a:t>التهاب </a:t>
            </a:r>
            <a:r>
              <a:rPr lang="ar-SY" sz="3600" dirty="0" err="1" smtClean="0"/>
              <a:t>الكولون</a:t>
            </a:r>
            <a:r>
              <a:rPr lang="ar-SY" sz="3600" dirty="0" smtClean="0"/>
              <a:t> المحدث </a:t>
            </a:r>
            <a:r>
              <a:rPr lang="ar-SY" sz="3600" dirty="0" err="1" smtClean="0"/>
              <a:t>بالادوية</a:t>
            </a:r>
            <a:endParaRPr lang="ar-SY" sz="3600" dirty="0" smtClean="0"/>
          </a:p>
          <a:p>
            <a:pPr marL="742950" indent="-742950">
              <a:buFont typeface="+mj-lt"/>
              <a:buAutoNum type="arabicParenR" startAt="6"/>
            </a:pPr>
            <a:r>
              <a:rPr lang="ar-SY" sz="3600" dirty="0" smtClean="0"/>
              <a:t>التهاب </a:t>
            </a:r>
            <a:r>
              <a:rPr lang="ar-SY" sz="3600" dirty="0" err="1" smtClean="0"/>
              <a:t>الكولون</a:t>
            </a:r>
            <a:r>
              <a:rPr lang="ar-SY" sz="3600" dirty="0" smtClean="0"/>
              <a:t> </a:t>
            </a:r>
            <a:r>
              <a:rPr lang="ar-SY" sz="3600" dirty="0" err="1" smtClean="0"/>
              <a:t>الكولاجيني</a:t>
            </a:r>
            <a:endParaRPr lang="ar-SA" sz="36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4"/>
            </a:pPr>
            <a:r>
              <a:rPr lang="ar-SY" b="1" dirty="0" err="1" smtClean="0">
                <a:solidFill>
                  <a:srgbClr val="FF0000"/>
                </a:solidFill>
              </a:rPr>
              <a:t>الاختلاطات</a:t>
            </a:r>
            <a:r>
              <a:rPr lang="ar-SY" b="1" dirty="0" smtClean="0">
                <a:solidFill>
                  <a:srgbClr val="FF0000"/>
                </a:solidFill>
              </a:rPr>
              <a:t> العينية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التهاب ظاهر الصلبة .. </a:t>
            </a:r>
            <a:r>
              <a:rPr lang="ar-SY" dirty="0" err="1" smtClean="0"/>
              <a:t>لايؤثر</a:t>
            </a:r>
            <a:r>
              <a:rPr lang="ar-SY" dirty="0" smtClean="0"/>
              <a:t> على الوظيفة البصرية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التهاب الصلبة .. يؤثر على الوظيفة البصرية </a:t>
            </a:r>
            <a:r>
              <a:rPr lang="ar-SY" dirty="0" err="1" smtClean="0"/>
              <a:t>اذا</a:t>
            </a:r>
            <a:r>
              <a:rPr lang="ar-SY" dirty="0" smtClean="0"/>
              <a:t> لم يعالج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التهاب العنبة (صداع,تشوش رؤيا, احمرار , خوف من الضياء )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اعتلال قرنية .. </a:t>
            </a:r>
            <a:r>
              <a:rPr lang="ar-SY" dirty="0" err="1" smtClean="0"/>
              <a:t>عشى</a:t>
            </a:r>
            <a:r>
              <a:rPr lang="ar-SY" dirty="0" smtClean="0"/>
              <a:t> ليلي بسبب سوء امتصاص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ar-SY" dirty="0" smtClean="0">
                <a:solidFill>
                  <a:srgbClr val="FF0000"/>
                </a:solidFill>
              </a:rPr>
              <a:t>التظاهرات الكبدية الصفراوية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ارتفاع خفيف </a:t>
            </a:r>
            <a:r>
              <a:rPr lang="ar-SY" dirty="0" err="1" smtClean="0"/>
              <a:t>لاعرضي</a:t>
            </a:r>
            <a:r>
              <a:rPr lang="ar-SY" dirty="0" smtClean="0"/>
              <a:t> بخمائر الكبد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التهاب حول الطرق الصفراوية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التهاب طرق صفراوية </a:t>
            </a:r>
            <a:r>
              <a:rPr lang="ar-SY" dirty="0" err="1" smtClean="0"/>
              <a:t>مصلب</a:t>
            </a:r>
            <a:r>
              <a:rPr lang="ar-SY" dirty="0" smtClean="0"/>
              <a:t> بدئي </a:t>
            </a:r>
            <a:r>
              <a:rPr lang="en-US" dirty="0" smtClean="0"/>
              <a:t>PSC </a:t>
            </a:r>
            <a:r>
              <a:rPr lang="ar-SY" dirty="0" smtClean="0"/>
              <a:t>أقل شيوعا من </a:t>
            </a:r>
            <a:r>
              <a:rPr lang="ar-SY" dirty="0" err="1" smtClean="0"/>
              <a:t>القرحي</a:t>
            </a:r>
            <a:endParaRPr lang="ar-SY" dirty="0" smtClean="0"/>
          </a:p>
          <a:p>
            <a:pPr>
              <a:buFont typeface="Wingdings" pitchFamily="2" charset="2"/>
              <a:buChar char="v"/>
            </a:pPr>
            <a:r>
              <a:rPr lang="ar-SY" dirty="0" err="1" smtClean="0"/>
              <a:t>خراجات</a:t>
            </a:r>
            <a:r>
              <a:rPr lang="ar-SY" dirty="0" smtClean="0"/>
              <a:t> كبدية ,تشحم كبد , أورام حبيبية بالكبد , التهاب كبد مناعي</a:t>
            </a:r>
          </a:p>
          <a:p>
            <a:pPr>
              <a:buFont typeface="Wingdings" pitchFamily="2" charset="2"/>
              <a:buChar char="v"/>
            </a:pPr>
            <a:r>
              <a:rPr lang="ar-SY" dirty="0" err="1" smtClean="0"/>
              <a:t>حصيات</a:t>
            </a:r>
            <a:r>
              <a:rPr lang="ar-SY" dirty="0" smtClean="0"/>
              <a:t> صفراوية 25 %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ar-SY" b="1" dirty="0" err="1" smtClean="0">
                <a:solidFill>
                  <a:srgbClr val="FF0000"/>
                </a:solidFill>
              </a:rPr>
              <a:t>الاختلاطات</a:t>
            </a:r>
            <a:r>
              <a:rPr lang="ar-SY" b="1" dirty="0" smtClean="0">
                <a:solidFill>
                  <a:srgbClr val="FF0000"/>
                </a:solidFill>
              </a:rPr>
              <a:t> الكلوية</a:t>
            </a:r>
          </a:p>
          <a:p>
            <a:pPr>
              <a:buFont typeface="Wingdings" pitchFamily="2" charset="2"/>
              <a:buChar char="v"/>
            </a:pPr>
            <a:r>
              <a:rPr lang="ar-SY" dirty="0" err="1" smtClean="0"/>
              <a:t>حصيات</a:t>
            </a:r>
            <a:r>
              <a:rPr lang="ar-SY" dirty="0" smtClean="0"/>
              <a:t> </a:t>
            </a:r>
            <a:r>
              <a:rPr lang="ar-SY" dirty="0" err="1" smtClean="0"/>
              <a:t>اكزالات</a:t>
            </a:r>
            <a:r>
              <a:rPr lang="ar-SY" dirty="0" smtClean="0"/>
              <a:t> الكالسيوم وحمض البول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نقص امتصاص </a:t>
            </a:r>
            <a:r>
              <a:rPr lang="ar-SY" dirty="0" err="1" smtClean="0"/>
              <a:t>الاملاح</a:t>
            </a:r>
            <a:r>
              <a:rPr lang="ar-SY" dirty="0" smtClean="0"/>
              <a:t> الصفراوية      زيادة ارتباطها مع الكالسيوم بلمعة الأمعاء  </a:t>
            </a:r>
            <a:r>
              <a:rPr lang="ar-SY" dirty="0"/>
              <a:t> </a:t>
            </a:r>
            <a:r>
              <a:rPr lang="ar-SY" dirty="0" smtClean="0"/>
              <a:t>    نقص ارتباط الكالسيوم مع </a:t>
            </a:r>
            <a:r>
              <a:rPr lang="ar-SY" dirty="0" err="1" smtClean="0"/>
              <a:t>الأكزالات</a:t>
            </a:r>
            <a:endParaRPr lang="ar-SY" dirty="0" smtClean="0"/>
          </a:p>
          <a:p>
            <a:pPr>
              <a:buNone/>
            </a:pPr>
            <a:r>
              <a:rPr lang="ar-SY" dirty="0" smtClean="0"/>
              <a:t>ارتفاع </a:t>
            </a:r>
            <a:r>
              <a:rPr lang="ar-SY" dirty="0" err="1" smtClean="0"/>
              <a:t>الاكزالات</a:t>
            </a:r>
            <a:r>
              <a:rPr lang="ar-SY" dirty="0" smtClean="0"/>
              <a:t> بالدم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سجلت حالات من , التهاب كبب </a:t>
            </a:r>
            <a:r>
              <a:rPr lang="ar-SY" dirty="0" err="1" smtClean="0"/>
              <a:t>و</a:t>
            </a:r>
            <a:r>
              <a:rPr lang="ar-SY" dirty="0" smtClean="0"/>
              <a:t> كلية, </a:t>
            </a:r>
            <a:r>
              <a:rPr lang="ar-SY" dirty="0" err="1" smtClean="0"/>
              <a:t>داءنشواني</a:t>
            </a:r>
            <a:r>
              <a:rPr lang="ar-SY" dirty="0" smtClean="0"/>
              <a:t> بالكلية,اعتلال </a:t>
            </a:r>
            <a:r>
              <a:rPr lang="ar-SY" dirty="0" err="1" smtClean="0"/>
              <a:t>نفروزي</a:t>
            </a:r>
            <a:r>
              <a:rPr lang="ar-SY" dirty="0" smtClean="0"/>
              <a:t> غشائي</a:t>
            </a:r>
          </a:p>
          <a:p>
            <a:pPr marL="514350" indent="-514350">
              <a:buFont typeface="+mj-lt"/>
              <a:buAutoNum type="arabicParenR" startAt="7"/>
            </a:pPr>
            <a:r>
              <a:rPr lang="ar-SY" b="1" dirty="0" err="1" smtClean="0">
                <a:solidFill>
                  <a:srgbClr val="FF0000"/>
                </a:solidFill>
              </a:rPr>
              <a:t>اختلاطات</a:t>
            </a:r>
            <a:r>
              <a:rPr lang="ar-SY" b="1" dirty="0" smtClean="0">
                <a:solidFill>
                  <a:srgbClr val="FF0000"/>
                </a:solidFill>
              </a:rPr>
              <a:t> وعائية </a:t>
            </a:r>
            <a:r>
              <a:rPr lang="ar-SY" b="1" dirty="0" err="1" smtClean="0">
                <a:solidFill>
                  <a:srgbClr val="FF0000"/>
                </a:solidFill>
              </a:rPr>
              <a:t>خثرية</a:t>
            </a:r>
            <a:endParaRPr lang="ar-SY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سجلت حوادث </a:t>
            </a:r>
            <a:r>
              <a:rPr lang="ar-SY" dirty="0" err="1" smtClean="0"/>
              <a:t>خثرية</a:t>
            </a:r>
            <a:r>
              <a:rPr lang="ar-SY" dirty="0" smtClean="0"/>
              <a:t> عديدة لدى مرضى </a:t>
            </a:r>
            <a:r>
              <a:rPr lang="en-US" dirty="0" smtClean="0"/>
              <a:t>IBD </a:t>
            </a:r>
            <a:r>
              <a:rPr lang="ar-SY" dirty="0" err="1" smtClean="0"/>
              <a:t>خثرات</a:t>
            </a:r>
            <a:r>
              <a:rPr lang="ar-SY" dirty="0" smtClean="0"/>
              <a:t> وريدية وأقل شيوعا شريانية (فرط </a:t>
            </a:r>
            <a:r>
              <a:rPr lang="ar-SY" dirty="0" err="1" smtClean="0"/>
              <a:t>صفيحات</a:t>
            </a:r>
            <a:r>
              <a:rPr lang="ar-SY" dirty="0" smtClean="0"/>
              <a:t>,زيادة </a:t>
            </a:r>
            <a:r>
              <a:rPr lang="ar-SY" dirty="0" err="1" smtClean="0"/>
              <a:t>الفيبرونوجين</a:t>
            </a:r>
            <a:r>
              <a:rPr lang="ar-SY" dirty="0" smtClean="0"/>
              <a:t> والعامل 5- 7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ar-SY" b="1" dirty="0" err="1" smtClean="0">
                <a:solidFill>
                  <a:srgbClr val="FF0000"/>
                </a:solidFill>
              </a:rPr>
              <a:t>اختلاطات</a:t>
            </a:r>
            <a:r>
              <a:rPr lang="ar-SY" b="1" dirty="0" smtClean="0">
                <a:solidFill>
                  <a:srgbClr val="FF0000"/>
                </a:solidFill>
              </a:rPr>
              <a:t> نادرة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قلبية , التهاب </a:t>
            </a:r>
            <a:r>
              <a:rPr lang="ar-SY" dirty="0" err="1" smtClean="0"/>
              <a:t>تامور</a:t>
            </a:r>
            <a:r>
              <a:rPr lang="ar-SY" dirty="0" smtClean="0"/>
              <a:t>,التهاب شغاف , اعتلال عضلة قلبية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بنكرياسية , التهاب بنكرياس حاد , قصور بنكرياس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رئوية , التهاب جنب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التهاب زائدة حبيبي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3581400" y="1524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>
            <a:off x="5105400" y="1981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10800000">
            <a:off x="0" y="2057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6553200" y="1524000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10800000">
            <a:off x="3886200" y="1143000"/>
            <a:ext cx="533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Y" sz="4000" b="1" dirty="0" smtClean="0">
                <a:solidFill>
                  <a:srgbClr val="FF0000"/>
                </a:solidFill>
              </a:rPr>
              <a:t>التشخيص</a:t>
            </a:r>
          </a:p>
          <a:p>
            <a:pPr>
              <a:buNone/>
            </a:pPr>
            <a:r>
              <a:rPr lang="ar-SY" sz="2800" dirty="0" smtClean="0">
                <a:solidFill>
                  <a:srgbClr val="FFFF00"/>
                </a:solidFill>
              </a:rPr>
              <a:t>يتم تشخيص </a:t>
            </a:r>
            <a:r>
              <a:rPr lang="en-US" sz="2800" dirty="0" smtClean="0">
                <a:solidFill>
                  <a:srgbClr val="FFFF00"/>
                </a:solidFill>
              </a:rPr>
              <a:t>CD </a:t>
            </a:r>
            <a:r>
              <a:rPr lang="ar-SY" sz="2800" dirty="0" smtClean="0">
                <a:solidFill>
                  <a:srgbClr val="FFFF00"/>
                </a:solidFill>
              </a:rPr>
              <a:t>بالاعتماد على ,القصة , التنظير, التشريح المرض</a:t>
            </a:r>
          </a:p>
          <a:p>
            <a:pPr marL="857250" indent="-857250">
              <a:buFont typeface="+mj-lt"/>
              <a:buAutoNum type="arabicParenR"/>
            </a:pPr>
            <a:r>
              <a:rPr lang="ar-SY" sz="3600" b="1" dirty="0" smtClean="0">
                <a:solidFill>
                  <a:srgbClr val="FFFF00"/>
                </a:solidFill>
              </a:rPr>
              <a:t>التنظير  </a:t>
            </a:r>
          </a:p>
          <a:p>
            <a:pPr>
              <a:buFont typeface="Wingdings" pitchFamily="2" charset="2"/>
              <a:buChar char="Ø"/>
            </a:pPr>
            <a:r>
              <a:rPr lang="ar-SY" sz="2800" dirty="0" err="1" smtClean="0">
                <a:solidFill>
                  <a:schemeClr val="bg1"/>
                </a:solidFill>
              </a:rPr>
              <a:t>القرحات</a:t>
            </a:r>
            <a:r>
              <a:rPr lang="ar-SY" sz="2800" dirty="0" smtClean="0">
                <a:solidFill>
                  <a:schemeClr val="bg1"/>
                </a:solidFill>
              </a:rPr>
              <a:t> القلاعية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ar-SY" sz="2800" dirty="0" err="1" smtClean="0">
                <a:solidFill>
                  <a:schemeClr val="bg1"/>
                </a:solidFill>
              </a:rPr>
              <a:t>الاصابة</a:t>
            </a:r>
            <a:r>
              <a:rPr lang="ar-SY" sz="2800" dirty="0" smtClean="0">
                <a:solidFill>
                  <a:schemeClr val="bg1"/>
                </a:solidFill>
              </a:rPr>
              <a:t> القطعية هي مفتاح عالي للتشخيص</a:t>
            </a:r>
          </a:p>
          <a:p>
            <a:pPr>
              <a:buFont typeface="Wingdings" pitchFamily="2" charset="2"/>
              <a:buChar char="Ø"/>
            </a:pPr>
            <a:r>
              <a:rPr lang="ar-SY" sz="2800" dirty="0" err="1" smtClean="0">
                <a:solidFill>
                  <a:schemeClr val="bg1"/>
                </a:solidFill>
              </a:rPr>
              <a:t>الوذمة</a:t>
            </a:r>
            <a:r>
              <a:rPr lang="ar-SY" sz="2800" dirty="0" smtClean="0">
                <a:solidFill>
                  <a:schemeClr val="bg1"/>
                </a:solidFill>
              </a:rPr>
              <a:t> المخاطية</a:t>
            </a:r>
          </a:p>
          <a:p>
            <a:pPr>
              <a:buFont typeface="Wingdings" pitchFamily="2" charset="2"/>
              <a:buChar char="Ø"/>
            </a:pPr>
            <a:r>
              <a:rPr lang="ar-SY" sz="2800" dirty="0" smtClean="0">
                <a:solidFill>
                  <a:schemeClr val="bg1"/>
                </a:solidFill>
              </a:rPr>
              <a:t>منظر الحجارة المرصوفة</a:t>
            </a:r>
          </a:p>
          <a:p>
            <a:pPr>
              <a:buFont typeface="Wingdings" pitchFamily="2" charset="2"/>
              <a:buChar char="Ø"/>
            </a:pPr>
            <a:r>
              <a:rPr lang="ar-SY" sz="2800" dirty="0" err="1" smtClean="0">
                <a:solidFill>
                  <a:schemeClr val="bg1"/>
                </a:solidFill>
              </a:rPr>
              <a:t>التضيقات</a:t>
            </a:r>
            <a:r>
              <a:rPr lang="ar-SY" sz="2800" dirty="0" smtClean="0">
                <a:solidFill>
                  <a:schemeClr val="bg1"/>
                </a:solidFill>
              </a:rPr>
              <a:t> باللمعة ويمكن مشاهدة </a:t>
            </a:r>
            <a:r>
              <a:rPr lang="ar-SY" sz="2800" dirty="0" err="1" smtClean="0">
                <a:solidFill>
                  <a:schemeClr val="bg1"/>
                </a:solidFill>
              </a:rPr>
              <a:t>النواسير</a:t>
            </a:r>
            <a:endParaRPr lang="ar-SY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sz="2800" dirty="0" smtClean="0">
                <a:solidFill>
                  <a:schemeClr val="bg1"/>
                </a:solidFill>
              </a:rPr>
              <a:t>خلو المستقيم من </a:t>
            </a:r>
            <a:r>
              <a:rPr lang="ar-SY" sz="2800" dirty="0" err="1" smtClean="0">
                <a:solidFill>
                  <a:schemeClr val="bg1"/>
                </a:solidFill>
              </a:rPr>
              <a:t>الاصابة</a:t>
            </a:r>
            <a:endParaRPr lang="ar-SY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ar-SY" sz="2800" dirty="0" smtClean="0">
                <a:solidFill>
                  <a:schemeClr val="bg1"/>
                </a:solidFill>
              </a:rPr>
              <a:t>التنظير يزيد من دقة التشخيص ويجب أخذ </a:t>
            </a:r>
            <a:r>
              <a:rPr lang="ar-SY" sz="2800" dirty="0" err="1" smtClean="0">
                <a:solidFill>
                  <a:schemeClr val="bg1"/>
                </a:solidFill>
              </a:rPr>
              <a:t>خزع</a:t>
            </a:r>
            <a:r>
              <a:rPr lang="ar-SY" sz="2800" dirty="0" smtClean="0">
                <a:solidFill>
                  <a:schemeClr val="bg1"/>
                </a:solidFill>
              </a:rPr>
              <a:t> من المناطق المصابة والسليمة</a:t>
            </a:r>
          </a:p>
          <a:p>
            <a:pPr>
              <a:buFont typeface="Wingdings" pitchFamily="2" charset="2"/>
              <a:buChar char="ü"/>
            </a:pPr>
            <a:r>
              <a:rPr lang="ar-SY" sz="2800" dirty="0" smtClean="0">
                <a:solidFill>
                  <a:schemeClr val="bg1"/>
                </a:solidFill>
              </a:rPr>
              <a:t>يجب أخذ </a:t>
            </a:r>
            <a:r>
              <a:rPr lang="ar-SY" sz="2800" dirty="0" err="1" smtClean="0">
                <a:solidFill>
                  <a:schemeClr val="bg1"/>
                </a:solidFill>
              </a:rPr>
              <a:t>خزعات</a:t>
            </a:r>
            <a:r>
              <a:rPr lang="ar-SY" sz="2800" dirty="0" smtClean="0">
                <a:solidFill>
                  <a:schemeClr val="bg1"/>
                </a:solidFill>
              </a:rPr>
              <a:t> من نهاية </a:t>
            </a:r>
            <a:r>
              <a:rPr lang="ar-SY" sz="2800" dirty="0" err="1" smtClean="0">
                <a:solidFill>
                  <a:schemeClr val="bg1"/>
                </a:solidFill>
              </a:rPr>
              <a:t>الدقاق</a:t>
            </a:r>
            <a:r>
              <a:rPr lang="ar-SY" sz="2800" dirty="0" smtClean="0">
                <a:solidFill>
                  <a:schemeClr val="bg1"/>
                </a:solidFill>
              </a:rPr>
              <a:t> عند جميع المرضى</a:t>
            </a:r>
          </a:p>
          <a:p>
            <a:pPr>
              <a:buNone/>
            </a:pPr>
            <a:endParaRPr lang="ar-SY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Y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ar-SY" sz="2800" dirty="0" smtClean="0">
              <a:solidFill>
                <a:schemeClr val="bg1"/>
              </a:solidFill>
            </a:endParaRPr>
          </a:p>
          <a:p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12.6 </a:t>
            </a:r>
            <a:r>
              <a:rPr lang="en-US" b="1" dirty="0" err="1" smtClean="0"/>
              <a:t>Aphthous</a:t>
            </a:r>
            <a:r>
              <a:rPr lang="en-US" b="1" dirty="0" smtClean="0"/>
              <a:t> erosions in early phase of </a:t>
            </a:r>
            <a:r>
              <a:rPr lang="en-US" b="1" dirty="0" err="1" smtClean="0"/>
              <a:t>Crohn</a:t>
            </a:r>
            <a:r>
              <a:rPr lang="en-US" b="1" dirty="0" smtClean="0"/>
              <a:t> disease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6096000"/>
            <a:ext cx="45720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b </a:t>
            </a:r>
            <a:r>
              <a:rPr lang="en-US" dirty="0" err="1" smtClean="0"/>
              <a:t>Aphthous</a:t>
            </a:r>
            <a:r>
              <a:rPr lang="en-US" dirty="0" smtClean="0"/>
              <a:t> erosion in ascending colon.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724401" y="6096000"/>
            <a:ext cx="44196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1800" dirty="0" smtClean="0"/>
              <a:t>c </a:t>
            </a:r>
            <a:r>
              <a:rPr lang="en-US" sz="1800" dirty="0" err="1" smtClean="0"/>
              <a:t>Aphthae</a:t>
            </a:r>
            <a:r>
              <a:rPr lang="en-US" sz="1800" dirty="0" smtClean="0"/>
              <a:t> in the sigmoid colon. Other</a:t>
            </a:r>
          </a:p>
          <a:p>
            <a:pPr algn="l"/>
            <a:r>
              <a:rPr lang="en-US" sz="1800" dirty="0" smtClean="0"/>
              <a:t>lesions were also nearby</a:t>
            </a:r>
            <a:endParaRPr lang="ar-SA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1" y="1143000"/>
            <a:ext cx="4419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457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5257800"/>
            <a:ext cx="4495800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000" dirty="0" smtClean="0"/>
              <a:t>e Long, vaguely </a:t>
            </a:r>
            <a:r>
              <a:rPr lang="en-US" sz="2000" dirty="0" err="1" smtClean="0"/>
              <a:t>serpiginous</a:t>
            </a:r>
            <a:r>
              <a:rPr lang="en-US" sz="2000" dirty="0" smtClean="0"/>
              <a:t>, parallel</a:t>
            </a:r>
          </a:p>
          <a:p>
            <a:pPr algn="l"/>
            <a:r>
              <a:rPr lang="en-US" sz="2000" dirty="0" smtClean="0"/>
              <a:t>ulcerations in descending colon;</a:t>
            </a:r>
          </a:p>
          <a:p>
            <a:pPr algn="l"/>
            <a:r>
              <a:rPr lang="en-US" sz="2000" dirty="0" smtClean="0"/>
              <a:t>typical CD finding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95800" y="5257800"/>
            <a:ext cx="4648200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1600" dirty="0" smtClean="0"/>
              <a:t>Typical elongated ulcer in descending</a:t>
            </a:r>
          </a:p>
          <a:p>
            <a:pPr algn="l"/>
            <a:r>
              <a:rPr lang="en-US" sz="1600" dirty="0" smtClean="0"/>
              <a:t>colon, extending toward upper sigmoid</a:t>
            </a:r>
          </a:p>
          <a:p>
            <a:pPr algn="l"/>
            <a:r>
              <a:rPr lang="en-US" sz="1600" dirty="0" smtClean="0"/>
              <a:t>colon.</a:t>
            </a:r>
          </a:p>
          <a:p>
            <a:pPr algn="l"/>
            <a:r>
              <a:rPr lang="en-US" sz="1600" dirty="0" smtClean="0"/>
              <a:t>Colitis—Inflammatory Bowel Diseases and Other Forms of Colitis</a:t>
            </a:r>
            <a:endParaRPr lang="ar-SA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799" y="0"/>
            <a:ext cx="46482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5562601"/>
            <a:ext cx="45720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l"/>
            <a:r>
              <a:rPr lang="en-US" sz="4000" dirty="0" smtClean="0"/>
              <a:t>Fig. 12.22 Mixture of </a:t>
            </a:r>
            <a:r>
              <a:rPr lang="en-US" sz="4000" dirty="0" err="1" smtClean="0"/>
              <a:t>cobblestoning</a:t>
            </a:r>
            <a:r>
              <a:rPr lang="en-US" sz="4000" dirty="0" smtClean="0"/>
              <a:t>, </a:t>
            </a:r>
            <a:r>
              <a:rPr lang="en-US" sz="4000" dirty="0" err="1" smtClean="0"/>
              <a:t>pseudopolyp</a:t>
            </a:r>
            <a:endParaRPr lang="en-US" sz="4000" dirty="0" smtClean="0"/>
          </a:p>
          <a:p>
            <a:pPr algn="l"/>
            <a:r>
              <a:rPr lang="en-US" sz="4000" dirty="0" smtClean="0"/>
              <a:t>formation, and relative </a:t>
            </a:r>
            <a:r>
              <a:rPr lang="en-US" sz="4000" dirty="0" err="1" smtClean="0"/>
              <a:t>stenosis</a:t>
            </a:r>
            <a:r>
              <a:rPr lang="en-US" sz="4000" dirty="0" smtClean="0"/>
              <a:t> in</a:t>
            </a:r>
          </a:p>
          <a:p>
            <a:pPr algn="l"/>
            <a:r>
              <a:rPr lang="en-US" sz="4000" dirty="0" smtClean="0"/>
              <a:t>the sigmoid colon related to CD. Several</a:t>
            </a:r>
          </a:p>
          <a:p>
            <a:pPr algn="l"/>
            <a:r>
              <a:rPr lang="en-US" sz="4000" dirty="0" smtClean="0"/>
              <a:t>typical findings can appear simultaneously </a:t>
            </a:r>
            <a:r>
              <a:rPr lang="en-US" dirty="0" smtClean="0"/>
              <a:t>at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572000" y="5562600"/>
            <a:ext cx="4572001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en-US" dirty="0" smtClean="0"/>
              <a:t>Fig. 12.21 </a:t>
            </a:r>
            <a:r>
              <a:rPr lang="en-US" dirty="0" err="1" smtClean="0"/>
              <a:t>Cobblestoning</a:t>
            </a:r>
            <a:r>
              <a:rPr lang="en-US" dirty="0" smtClean="0"/>
              <a:t> beginning form in CD in the ascending colon to</a:t>
            </a:r>
          </a:p>
          <a:p>
            <a:pPr algn="l"/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1" y="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ar-SY" b="1" dirty="0" smtClean="0">
                <a:solidFill>
                  <a:srgbClr val="FF0000"/>
                </a:solidFill>
              </a:rPr>
              <a:t>الدراسة </a:t>
            </a:r>
            <a:r>
              <a:rPr lang="ar-SY" b="1" dirty="0" err="1" smtClean="0">
                <a:solidFill>
                  <a:srgbClr val="FF0000"/>
                </a:solidFill>
              </a:rPr>
              <a:t>بالباريوم</a:t>
            </a:r>
            <a:endParaRPr lang="ar-SY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مفيدة في تحديد مكان </a:t>
            </a:r>
            <a:r>
              <a:rPr lang="ar-SY" dirty="0" err="1" smtClean="0"/>
              <a:t>الاصابة</a:t>
            </a:r>
            <a:endParaRPr lang="ar-SY" dirty="0" smtClean="0"/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مفيدة في تحديد </a:t>
            </a:r>
            <a:r>
              <a:rPr lang="ar-SY" dirty="0" err="1" smtClean="0"/>
              <a:t>الاختلاطات</a:t>
            </a:r>
            <a:r>
              <a:rPr lang="ar-SY" dirty="0" smtClean="0"/>
              <a:t> </a:t>
            </a:r>
            <a:r>
              <a:rPr lang="ar-SY" dirty="0" err="1" smtClean="0"/>
              <a:t>المتاخرة</a:t>
            </a:r>
            <a:r>
              <a:rPr lang="ar-SY" dirty="0" smtClean="0"/>
              <a:t> ( </a:t>
            </a:r>
            <a:r>
              <a:rPr lang="ar-SY" dirty="0" err="1" smtClean="0"/>
              <a:t>نواسير</a:t>
            </a:r>
            <a:r>
              <a:rPr lang="ar-SY" dirty="0" smtClean="0"/>
              <a:t> , </a:t>
            </a:r>
            <a:r>
              <a:rPr lang="ar-SY" dirty="0" err="1" smtClean="0"/>
              <a:t>تضيقات</a:t>
            </a:r>
            <a:r>
              <a:rPr lang="ar-SY" dirty="0" smtClean="0"/>
              <a:t> 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ar-SY" b="1" dirty="0" smtClean="0">
                <a:solidFill>
                  <a:srgbClr val="FF0000"/>
                </a:solidFill>
              </a:rPr>
              <a:t>الموجودات </a:t>
            </a:r>
            <a:r>
              <a:rPr lang="ar-SY" b="1" dirty="0" err="1" smtClean="0">
                <a:solidFill>
                  <a:srgbClr val="FF0000"/>
                </a:solidFill>
              </a:rPr>
              <a:t>المخبرية</a:t>
            </a:r>
            <a:endParaRPr lang="ar-SY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قد تكون طبيعية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فقر دم ( عوز </a:t>
            </a:r>
            <a:r>
              <a:rPr lang="ar-SY" dirty="0" err="1" smtClean="0"/>
              <a:t>الفولات</a:t>
            </a:r>
            <a:r>
              <a:rPr lang="ar-SY" dirty="0" smtClean="0"/>
              <a:t> , حديد , </a:t>
            </a:r>
            <a:r>
              <a:rPr lang="en-US" dirty="0" err="1" smtClean="0"/>
              <a:t>Vit</a:t>
            </a:r>
            <a:r>
              <a:rPr lang="en-US" dirty="0" smtClean="0"/>
              <a:t> B12</a:t>
            </a:r>
            <a:r>
              <a:rPr lang="ar-SY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WBC</a:t>
            </a:r>
            <a:r>
              <a:rPr lang="ar-SY" dirty="0" smtClean="0"/>
              <a:t> قد تكون طبيعية أو مزدادة 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نقص بروتين , </a:t>
            </a:r>
            <a:r>
              <a:rPr lang="ar-SY" dirty="0" err="1" smtClean="0"/>
              <a:t>البومين</a:t>
            </a:r>
            <a:r>
              <a:rPr lang="ar-SY" dirty="0" smtClean="0"/>
              <a:t> , بسبب الضياع من خلال المخاطية الملتهبة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ارتفاع </a:t>
            </a:r>
            <a:r>
              <a:rPr lang="en-US" dirty="0" smtClean="0"/>
              <a:t>CRP – ESR</a:t>
            </a:r>
            <a:endParaRPr lang="ar-SY" dirty="0" smtClean="0"/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ارتفاع </a:t>
            </a:r>
            <a:r>
              <a:rPr lang="ar-SY" dirty="0" err="1" smtClean="0"/>
              <a:t>السيتوكينات</a:t>
            </a:r>
            <a:r>
              <a:rPr lang="ar-SY" dirty="0" smtClean="0"/>
              <a:t> ,</a:t>
            </a:r>
            <a:r>
              <a:rPr lang="en-US" dirty="0" smtClean="0"/>
              <a:t>TNF</a:t>
            </a:r>
            <a:r>
              <a:rPr lang="ar-SY" dirty="0" smtClean="0"/>
              <a:t>, </a:t>
            </a:r>
            <a:r>
              <a:rPr lang="en-US" dirty="0" smtClean="0"/>
              <a:t>IL2</a:t>
            </a:r>
            <a:r>
              <a:rPr lang="ar-SY" dirty="0" smtClean="0"/>
              <a:t>, </a:t>
            </a:r>
            <a:r>
              <a:rPr lang="en-US" dirty="0" smtClean="0"/>
              <a:t>IL6</a:t>
            </a:r>
            <a:r>
              <a:rPr lang="ar-SY" dirty="0" smtClean="0"/>
              <a:t> , </a:t>
            </a:r>
            <a:r>
              <a:rPr lang="en-US" dirty="0" smtClean="0"/>
              <a:t>ILI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42950" indent="-74295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U / S</a:t>
            </a:r>
            <a:endParaRPr lang="ar-SY" sz="3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ضروري في كشف الأسباب الأخرى للألم </a:t>
            </a:r>
            <a:r>
              <a:rPr lang="ar-SY" dirty="0" err="1" smtClean="0"/>
              <a:t>البطني</a:t>
            </a:r>
            <a:r>
              <a:rPr lang="ar-SY" dirty="0" smtClean="0"/>
              <a:t>(صفراوية,نسائية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CT Scan</a:t>
            </a:r>
            <a:endParaRPr lang="ar-SY" sz="3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غالبا طبيعي في بداية المرض ويفيد في كشف المظاهر خارج اللمعة في المرض المتأخر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مفيد في كشف اعتلال العقد </a:t>
            </a:r>
            <a:r>
              <a:rPr lang="ar-SY" dirty="0" err="1" smtClean="0"/>
              <a:t>اللنفاوية</a:t>
            </a:r>
            <a:endParaRPr lang="ar-SY" dirty="0" smtClean="0"/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يمكن مشاهدة </a:t>
            </a:r>
            <a:r>
              <a:rPr lang="ar-SY" dirty="0" err="1" smtClean="0"/>
              <a:t>ثخانة</a:t>
            </a:r>
            <a:r>
              <a:rPr lang="ar-SY" dirty="0" smtClean="0"/>
              <a:t> في جدار الأمعاء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يمكن كشف غاز في لمعة الأمعاء والبطن      </a:t>
            </a:r>
            <a:r>
              <a:rPr lang="ar-SY" dirty="0" err="1" smtClean="0"/>
              <a:t>الانثقاب</a:t>
            </a:r>
            <a:endParaRPr lang="ar-SY" dirty="0" smtClean="0"/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كشف </a:t>
            </a:r>
            <a:r>
              <a:rPr lang="ar-SY" dirty="0" err="1" smtClean="0"/>
              <a:t>الخراجات</a:t>
            </a:r>
            <a:r>
              <a:rPr lang="ar-SY" dirty="0" smtClean="0"/>
              <a:t> داخل البطن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F0000"/>
                </a:solidFill>
              </a:rPr>
              <a:t>MRI</a:t>
            </a:r>
            <a:endParaRPr lang="ar-SY" sz="4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مفيد أكثر من </a:t>
            </a:r>
            <a:r>
              <a:rPr lang="en-US" dirty="0" smtClean="0"/>
              <a:t>CT </a:t>
            </a:r>
            <a:r>
              <a:rPr lang="ar-SY" dirty="0" smtClean="0"/>
              <a:t> في كشف </a:t>
            </a:r>
            <a:r>
              <a:rPr lang="ar-SY" dirty="0" err="1" smtClean="0"/>
              <a:t>النواسير</a:t>
            </a:r>
            <a:r>
              <a:rPr lang="ar-SY" dirty="0" smtClean="0"/>
              <a:t> حول الشرج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2971800" y="4419600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0"/>
            <a:ext cx="5111750" cy="6126163"/>
          </a:xfrm>
        </p:spPr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latin typeface="arial"/>
              </a:rPr>
              <a:t/>
            </a:r>
            <a:br>
              <a:rPr lang="ar-SA" dirty="0" smtClean="0">
                <a:latin typeface="arial"/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0386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SY" sz="2000" b="1" dirty="0" smtClean="0"/>
          </a:p>
          <a:p>
            <a:endParaRPr lang="ar-SY" sz="2000" b="1" dirty="0" smtClean="0"/>
          </a:p>
          <a:p>
            <a:endParaRPr lang="ar-SY" sz="2000" b="1" dirty="0" smtClean="0"/>
          </a:p>
          <a:p>
            <a:endParaRPr lang="ar-SY" sz="2000" b="1" dirty="0" smtClean="0"/>
          </a:p>
          <a:p>
            <a:endParaRPr lang="ar-SY" sz="2000" b="1" dirty="0" smtClean="0"/>
          </a:p>
          <a:p>
            <a:endParaRPr lang="ar-SY" sz="2000" b="1" dirty="0" smtClean="0"/>
          </a:p>
          <a:p>
            <a:pPr algn="l"/>
            <a:r>
              <a:rPr lang="en-US" sz="2000" b="1" dirty="0" smtClean="0"/>
              <a:t>Multiple areas of narrowed small bowel are noted (</a:t>
            </a:r>
            <a:r>
              <a:rPr lang="en-US" sz="2000" b="1" i="1" dirty="0" smtClean="0"/>
              <a:t>white arrows</a:t>
            </a:r>
            <a:r>
              <a:rPr lang="en-US" sz="2000" b="1" dirty="0" smtClean="0"/>
              <a:t>) with classic cobblestone appearance of the mucosa. Note also separation of the loops of bowel.</a:t>
            </a:r>
            <a:r>
              <a:rPr lang="en-US" dirty="0" smtClean="0"/>
              <a:t> </a:t>
            </a:r>
            <a:endParaRPr lang="ar-SY" dirty="0" smtClean="0"/>
          </a:p>
          <a:p>
            <a:endParaRPr lang="ar-SA" dirty="0"/>
          </a:p>
        </p:txBody>
      </p:sp>
      <p:pic>
        <p:nvPicPr>
          <p:cNvPr id="5122" name="Picture 2" descr="http://127.0.0.1:7000/home.mdconsult.com/das/book/body/0/1051/f103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052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The left </a:t>
            </a:r>
            <a:r>
              <a:rPr lang="en-US" sz="2000" b="1" dirty="0" err="1" smtClean="0"/>
              <a:t>psoas</a:t>
            </a:r>
            <a:r>
              <a:rPr lang="en-US" sz="2000" b="1" dirty="0" smtClean="0"/>
              <a:t> muscle abscess (</a:t>
            </a:r>
            <a:r>
              <a:rPr lang="en-US" sz="2000" b="1" i="1" dirty="0" smtClean="0"/>
              <a:t>white arrows</a:t>
            </a:r>
            <a:r>
              <a:rPr lang="en-US" sz="2000" b="1" dirty="0" smtClean="0"/>
              <a:t>), arising from penetrating disease from overlying bowel, is completely missed on small bowel follow through. Thickened small bowel (</a:t>
            </a:r>
            <a:r>
              <a:rPr lang="en-US" sz="2000" b="1" i="1" dirty="0" smtClean="0"/>
              <a:t>gray arrows</a:t>
            </a:r>
            <a:r>
              <a:rPr lang="en-US" sz="2000" b="1" dirty="0" smtClean="0"/>
              <a:t>) is also seen, along with minor retroperitoneal </a:t>
            </a:r>
            <a:r>
              <a:rPr lang="en-US" sz="2000" b="1" dirty="0" err="1" smtClean="0"/>
              <a:t>lymphadenopathy</a:t>
            </a:r>
            <a:r>
              <a:rPr lang="en-US" sz="2000" b="1" dirty="0" smtClean="0"/>
              <a:t> and fatty proliferation of the mesentery</a:t>
            </a:r>
            <a:r>
              <a:rPr lang="en-US" sz="1200" dirty="0" smtClean="0"/>
              <a:t>.</a:t>
            </a:r>
            <a:endParaRPr lang="ar-SA" sz="1200" dirty="0"/>
          </a:p>
        </p:txBody>
      </p:sp>
      <p:pic>
        <p:nvPicPr>
          <p:cNvPr id="5" name="صورة 4" descr="http://127.0.0.1:7000/home.mdconsult.com/das/book/body/0/1051/f103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 smtClean="0">
                <a:latin typeface="Aharoni" pitchFamily="2" charset="-79"/>
                <a:cs typeface="Aharoni" pitchFamily="2" charset="-79"/>
              </a:rPr>
              <a:t>Crohn</a:t>
            </a:r>
            <a:r>
              <a:rPr lang="en-US" sz="9600" b="1" dirty="0" smtClean="0">
                <a:latin typeface="Aharoni" pitchFamily="2" charset="-79"/>
                <a:cs typeface="Aharoni" pitchFamily="2" charset="-79"/>
              </a:rPr>
              <a:t> disease</a:t>
            </a:r>
            <a:endParaRPr lang="ar-SA" sz="9600" b="1" dirty="0">
              <a:latin typeface="Aharoni" pitchFamily="2" charset="-79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7876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المظاهر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داء </a:t>
                      </a:r>
                      <a:r>
                        <a:rPr lang="ar-SY" dirty="0" err="1" smtClean="0"/>
                        <a:t>كرون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التهاب </a:t>
                      </a:r>
                      <a:r>
                        <a:rPr lang="ar-SY" dirty="0" err="1" smtClean="0"/>
                        <a:t>الكولون</a:t>
                      </a:r>
                      <a:r>
                        <a:rPr lang="ar-SY" dirty="0" smtClean="0"/>
                        <a:t> </a:t>
                      </a:r>
                      <a:r>
                        <a:rPr lang="ar-SY" dirty="0" err="1" smtClean="0"/>
                        <a:t>القرحي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توزع المرض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أي جزء من جهاز الهضم ,الفم - الشرج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اصابة</a:t>
                      </a:r>
                      <a:r>
                        <a:rPr lang="ar-SY" dirty="0" smtClean="0"/>
                        <a:t> </a:t>
                      </a:r>
                      <a:r>
                        <a:rPr lang="ar-SY" dirty="0" err="1" smtClean="0"/>
                        <a:t>الكولون</a:t>
                      </a:r>
                      <a:r>
                        <a:rPr lang="ar-SY" dirty="0" smtClean="0"/>
                        <a:t>, أحيانا التهاب </a:t>
                      </a:r>
                      <a:r>
                        <a:rPr lang="ar-SY" dirty="0" err="1" smtClean="0"/>
                        <a:t>دقاق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اصابة</a:t>
                      </a:r>
                      <a:r>
                        <a:rPr lang="ar-SY" dirty="0" smtClean="0"/>
                        <a:t> المستقيم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95 % من الحالات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الألم </a:t>
                      </a:r>
                      <a:r>
                        <a:rPr lang="ar-SY" dirty="0" err="1" smtClean="0"/>
                        <a:t>البطني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شائع, شكوى رئيسية,قد يغيب </a:t>
                      </a:r>
                      <a:r>
                        <a:rPr lang="ar-SY" dirty="0" err="1" smtClean="0"/>
                        <a:t>احيانا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ماغص</a:t>
                      </a:r>
                      <a:r>
                        <a:rPr lang="ar-SY" dirty="0" smtClean="0"/>
                        <a:t> , يترافق مع حركة </a:t>
                      </a:r>
                      <a:r>
                        <a:rPr lang="ar-SY" dirty="0" err="1" smtClean="0"/>
                        <a:t>الامعاء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الاسهال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مائي , أو زيادة بحجم البراز,وقد </a:t>
                      </a:r>
                      <a:r>
                        <a:rPr lang="ar-SY" dirty="0" err="1" smtClean="0"/>
                        <a:t>لايوجد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 , غالبا </a:t>
                      </a:r>
                      <a:r>
                        <a:rPr lang="ar-SY" dirty="0" err="1" smtClean="0"/>
                        <a:t>مدمى</a:t>
                      </a:r>
                      <a:r>
                        <a:rPr lang="ar-SY" dirty="0" smtClean="0"/>
                        <a:t> مخاطي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الدم الغزير بالبراز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أحياناً</a:t>
                      </a:r>
                      <a:r>
                        <a:rPr lang="ar-SY" baseline="0" dirty="0" smtClean="0"/>
                        <a:t> مع </a:t>
                      </a:r>
                      <a:r>
                        <a:rPr lang="ar-SY" baseline="0" dirty="0" err="1" smtClean="0"/>
                        <a:t>اصابة</a:t>
                      </a:r>
                      <a:r>
                        <a:rPr lang="ar-SY" baseline="0" dirty="0" smtClean="0"/>
                        <a:t> </a:t>
                      </a:r>
                      <a:r>
                        <a:rPr lang="ar-SY" baseline="0" dirty="0" err="1" smtClean="0"/>
                        <a:t>الكولون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المخاط بالبراز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أحياناً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الكتلة </a:t>
                      </a:r>
                      <a:r>
                        <a:rPr lang="ar-SY" dirty="0" err="1" smtClean="0"/>
                        <a:t>البطنية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 خاص مع </a:t>
                      </a:r>
                      <a:r>
                        <a:rPr lang="ar-SY" dirty="0" err="1" smtClean="0"/>
                        <a:t>اصابة</a:t>
                      </a:r>
                      <a:r>
                        <a:rPr lang="ar-SY" dirty="0" smtClean="0"/>
                        <a:t> </a:t>
                      </a:r>
                      <a:r>
                        <a:rPr lang="ar-SY" dirty="0" err="1" smtClean="0"/>
                        <a:t>الدقاق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الايلام</a:t>
                      </a:r>
                      <a:r>
                        <a:rPr lang="ar-SY" dirty="0" smtClean="0"/>
                        <a:t> </a:t>
                      </a:r>
                      <a:r>
                        <a:rPr lang="ar-SY" dirty="0" err="1" smtClean="0"/>
                        <a:t>البطني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الانسداد المعوي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النواسيرحول</a:t>
                      </a:r>
                      <a:r>
                        <a:rPr lang="ar-SY" dirty="0" smtClean="0"/>
                        <a:t> الشرج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النواسير</a:t>
                      </a:r>
                      <a:r>
                        <a:rPr lang="ar-SY" baseline="0" dirty="0" smtClean="0"/>
                        <a:t> المهبلية </a:t>
                      </a:r>
                      <a:r>
                        <a:rPr lang="ar-SY" baseline="0" dirty="0" err="1" smtClean="0"/>
                        <a:t>المستقيمية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الكولون</a:t>
                      </a:r>
                      <a:r>
                        <a:rPr lang="ar-SY" dirty="0" smtClean="0"/>
                        <a:t> </a:t>
                      </a:r>
                      <a:r>
                        <a:rPr lang="ar-SY" dirty="0" err="1" smtClean="0"/>
                        <a:t>العرطل</a:t>
                      </a:r>
                      <a:r>
                        <a:rPr lang="ar-SY" dirty="0" smtClean="0"/>
                        <a:t> السمي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مظهر الحجارة المرصوفة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الاصابة</a:t>
                      </a:r>
                      <a:r>
                        <a:rPr lang="ar-SY" baseline="0" dirty="0" smtClean="0"/>
                        <a:t> القافزة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التضيقات</a:t>
                      </a:r>
                      <a:r>
                        <a:rPr lang="ar-SY" dirty="0" smtClean="0"/>
                        <a:t> و التليف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التقرحات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قلاعية , خطية . عميقة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سطحية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أضداد </a:t>
                      </a:r>
                      <a:r>
                        <a:rPr lang="en-US" dirty="0" smtClean="0"/>
                        <a:t>p-ANCA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20 %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70 %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أضداد</a:t>
                      </a:r>
                      <a:r>
                        <a:rPr lang="ar-SY" baseline="0" dirty="0" smtClean="0"/>
                        <a:t> </a:t>
                      </a:r>
                      <a:r>
                        <a:rPr lang="en-US" baseline="0" dirty="0" smtClean="0"/>
                        <a:t>ASCA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65 %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15 %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err="1" smtClean="0"/>
                        <a:t>الدسام</a:t>
                      </a:r>
                      <a:r>
                        <a:rPr lang="ar-SY" dirty="0" smtClean="0"/>
                        <a:t> </a:t>
                      </a:r>
                      <a:r>
                        <a:rPr lang="ar-SY" dirty="0" err="1" smtClean="0"/>
                        <a:t>الدقاقي</a:t>
                      </a:r>
                      <a:r>
                        <a:rPr lang="ar-SY" dirty="0" smtClean="0"/>
                        <a:t> </a:t>
                      </a:r>
                      <a:r>
                        <a:rPr lang="ar-SY" dirty="0" err="1" smtClean="0"/>
                        <a:t>الأعوري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غالبا </a:t>
                      </a:r>
                      <a:r>
                        <a:rPr lang="ar-SY" dirty="0" err="1" smtClean="0"/>
                        <a:t>متضيق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طبيعي أو فاغر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التدخين الحالي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شائع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نادر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b="1" dirty="0" smtClean="0">
                <a:solidFill>
                  <a:srgbClr val="FF0000"/>
                </a:solidFill>
              </a:rPr>
              <a:t>المعالجة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rgbClr val="FF0000"/>
                </a:solidFill>
              </a:rPr>
              <a:t>المعالجة الطبية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err="1" smtClean="0">
                <a:solidFill>
                  <a:srgbClr val="FFFF00"/>
                </a:solidFill>
              </a:rPr>
              <a:t>الأمينوساليسيلات</a:t>
            </a:r>
            <a:endParaRPr lang="ar-SY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Sulfaslazine</a:t>
            </a:r>
            <a:r>
              <a:rPr lang="ar-SY" dirty="0" smtClean="0"/>
              <a:t>(</a:t>
            </a:r>
            <a:r>
              <a:rPr lang="ar-SY" dirty="0" err="1" smtClean="0"/>
              <a:t>سلفابيريدين</a:t>
            </a:r>
            <a:r>
              <a:rPr lang="ar-SY" dirty="0" smtClean="0"/>
              <a:t> + </a:t>
            </a:r>
            <a:r>
              <a:rPr lang="en-US" dirty="0" smtClean="0"/>
              <a:t>5ASA</a:t>
            </a:r>
            <a:r>
              <a:rPr lang="ar-SY" dirty="0" smtClean="0"/>
              <a:t>) 4-6 </a:t>
            </a:r>
            <a:r>
              <a:rPr lang="ar-SY" dirty="0" err="1" smtClean="0"/>
              <a:t>غ</a:t>
            </a:r>
            <a:r>
              <a:rPr lang="ar-SY" dirty="0" smtClean="0"/>
              <a:t> باليوم</a:t>
            </a:r>
          </a:p>
          <a:p>
            <a:r>
              <a:rPr lang="ar-SY" dirty="0" err="1" smtClean="0"/>
              <a:t>السلفابيريدين</a:t>
            </a:r>
            <a:r>
              <a:rPr lang="ar-SY" dirty="0" smtClean="0"/>
              <a:t> يوصل </a:t>
            </a:r>
            <a:r>
              <a:rPr lang="ar-SY" dirty="0" err="1" smtClean="0"/>
              <a:t>الـ</a:t>
            </a:r>
            <a:r>
              <a:rPr lang="ar-SY" dirty="0" smtClean="0"/>
              <a:t> </a:t>
            </a:r>
            <a:r>
              <a:rPr lang="en-US" dirty="0" smtClean="0"/>
              <a:t> 5ASA </a:t>
            </a:r>
            <a:r>
              <a:rPr lang="ar-SY" dirty="0" smtClean="0"/>
              <a:t>للأمعاء      ينطلق </a:t>
            </a:r>
            <a:r>
              <a:rPr lang="en-US" dirty="0" smtClean="0"/>
              <a:t>5ASA</a:t>
            </a:r>
            <a:r>
              <a:rPr lang="ar-SY" dirty="0" smtClean="0"/>
              <a:t>ويمتص</a:t>
            </a:r>
          </a:p>
          <a:p>
            <a:r>
              <a:rPr lang="ar-SY" dirty="0" err="1" smtClean="0"/>
              <a:t>الاعراض</a:t>
            </a:r>
            <a:r>
              <a:rPr lang="ar-SY" dirty="0" smtClean="0"/>
              <a:t> الجانبية تعود </a:t>
            </a:r>
            <a:r>
              <a:rPr lang="ar-SY" dirty="0" err="1" smtClean="0"/>
              <a:t>للسلفابيريدين</a:t>
            </a:r>
            <a:endParaRPr lang="ar-SY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Mesalamine</a:t>
            </a:r>
            <a:r>
              <a:rPr lang="ar-SY" dirty="0" smtClean="0"/>
              <a:t> (</a:t>
            </a:r>
            <a:r>
              <a:rPr lang="en-US" dirty="0" smtClean="0"/>
              <a:t>5ASA</a:t>
            </a:r>
            <a:r>
              <a:rPr lang="ar-SY" dirty="0" smtClean="0"/>
              <a:t>) &gt; ال3 </a:t>
            </a:r>
            <a:r>
              <a:rPr lang="ar-SY" dirty="0" err="1" smtClean="0"/>
              <a:t>غ</a:t>
            </a:r>
            <a:r>
              <a:rPr lang="ar-SY" dirty="0" smtClean="0"/>
              <a:t> باليوم</a:t>
            </a:r>
          </a:p>
          <a:p>
            <a:pPr>
              <a:buFont typeface="Wingdings" pitchFamily="2" charset="2"/>
              <a:buChar char="ü"/>
            </a:pPr>
            <a:r>
              <a:rPr lang="ar-SY" dirty="0" smtClean="0"/>
              <a:t>جرعة 4-6 </a:t>
            </a:r>
            <a:r>
              <a:rPr lang="ar-SY" dirty="0" err="1" smtClean="0"/>
              <a:t>غ</a:t>
            </a:r>
            <a:r>
              <a:rPr lang="ar-SY" dirty="0" smtClean="0"/>
              <a:t> باليوم من </a:t>
            </a:r>
            <a:r>
              <a:rPr lang="ar-SY" dirty="0" err="1" smtClean="0"/>
              <a:t>السلفاسالازين</a:t>
            </a:r>
            <a:r>
              <a:rPr lang="ar-SY" dirty="0" smtClean="0"/>
              <a:t> مفيدة في علاج </a:t>
            </a:r>
            <a:r>
              <a:rPr lang="ar-SY" dirty="0" err="1" smtClean="0"/>
              <a:t>كرون</a:t>
            </a:r>
            <a:r>
              <a:rPr lang="ar-SY" dirty="0" smtClean="0"/>
              <a:t> (خفيف – متوسط )</a:t>
            </a:r>
          </a:p>
          <a:p>
            <a:pPr>
              <a:buFont typeface="Wingdings" pitchFamily="2" charset="2"/>
              <a:buChar char="ü"/>
            </a:pPr>
            <a:r>
              <a:rPr lang="ar-SY" dirty="0" smtClean="0"/>
              <a:t>يجب استخدام </a:t>
            </a:r>
            <a:r>
              <a:rPr lang="ar-SY" dirty="0" err="1" smtClean="0"/>
              <a:t>الميزالامين</a:t>
            </a:r>
            <a:r>
              <a:rPr lang="ar-SY" dirty="0" smtClean="0"/>
              <a:t> بجرعة &gt; 3 </a:t>
            </a:r>
            <a:r>
              <a:rPr lang="ar-SY" dirty="0" err="1" smtClean="0"/>
              <a:t>غ</a:t>
            </a:r>
            <a:r>
              <a:rPr lang="ar-SY" dirty="0" smtClean="0"/>
              <a:t> باليوم ( </a:t>
            </a:r>
            <a:r>
              <a:rPr lang="ar-SY" sz="2800" dirty="0" smtClean="0"/>
              <a:t>الخفيف – المتوسط</a:t>
            </a:r>
          </a:p>
          <a:p>
            <a:r>
              <a:rPr lang="ar-SY" sz="2800" dirty="0" smtClean="0"/>
              <a:t>التأثير , عدم تحمل هضمي, تأثيرات </a:t>
            </a:r>
            <a:r>
              <a:rPr lang="ar-SY" sz="2800" dirty="0" err="1" smtClean="0"/>
              <a:t>تحسسية</a:t>
            </a:r>
            <a:r>
              <a:rPr lang="ar-SY" sz="2800" dirty="0" smtClean="0"/>
              <a:t>, تثبيط نقي, نقص </a:t>
            </a:r>
            <a:r>
              <a:rPr lang="ar-SY" sz="2800" dirty="0" err="1" smtClean="0"/>
              <a:t>الفوليك</a:t>
            </a:r>
            <a:r>
              <a:rPr lang="ar-SY" sz="2800" dirty="0" smtClean="0"/>
              <a:t>....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3048000" y="2667000"/>
            <a:ext cx="533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2971800" y="2286000"/>
            <a:ext cx="76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err="1" smtClean="0">
                <a:solidFill>
                  <a:schemeClr val="bg1"/>
                </a:solidFill>
              </a:rPr>
              <a:t>ا</a:t>
            </a:r>
            <a:r>
              <a:rPr lang="ar-SY" b="1" dirty="0" err="1" smtClean="0">
                <a:solidFill>
                  <a:schemeClr val="bg1"/>
                </a:solidFill>
              </a:rPr>
              <a:t>لفلورا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arenR"/>
            </a:pPr>
            <a:r>
              <a:rPr lang="ar-SY" sz="3600" b="1" dirty="0" smtClean="0">
                <a:solidFill>
                  <a:srgbClr val="FF0000"/>
                </a:solidFill>
              </a:rPr>
              <a:t>الصادات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تستخدم الصادات في معالجة داء </a:t>
            </a:r>
            <a:r>
              <a:rPr lang="ar-SY" dirty="0" err="1" smtClean="0"/>
              <a:t>كرون</a:t>
            </a:r>
            <a:endParaRPr lang="ar-SY" dirty="0" smtClean="0"/>
          </a:p>
          <a:p>
            <a:r>
              <a:rPr lang="ar-SY" dirty="0" smtClean="0"/>
              <a:t>معالجة الداء الفعال( </a:t>
            </a:r>
            <a:r>
              <a:rPr lang="ar-SY" dirty="0" err="1" smtClean="0"/>
              <a:t>احداث</a:t>
            </a:r>
            <a:r>
              <a:rPr lang="ar-SY" dirty="0" smtClean="0"/>
              <a:t> الهجوع </a:t>
            </a:r>
            <a:r>
              <a:rPr lang="ar-SY" dirty="0" err="1" smtClean="0"/>
              <a:t>و</a:t>
            </a:r>
            <a:r>
              <a:rPr lang="ar-SY" dirty="0" smtClean="0"/>
              <a:t> </a:t>
            </a:r>
            <a:r>
              <a:rPr lang="ar-SY" dirty="0" err="1" smtClean="0"/>
              <a:t>المحافضة</a:t>
            </a:r>
            <a:r>
              <a:rPr lang="ar-SY" dirty="0" smtClean="0"/>
              <a:t> عليه )</a:t>
            </a:r>
          </a:p>
          <a:p>
            <a:r>
              <a:rPr lang="ar-SY" dirty="0" smtClean="0"/>
              <a:t>معالجة المرض حول الشرج</a:t>
            </a:r>
          </a:p>
          <a:p>
            <a:r>
              <a:rPr lang="ar-SY" dirty="0" smtClean="0"/>
              <a:t>معالجة </a:t>
            </a:r>
            <a:r>
              <a:rPr lang="ar-SY" dirty="0" err="1" smtClean="0"/>
              <a:t>النواسير</a:t>
            </a:r>
            <a:endParaRPr lang="ar-SY" dirty="0" smtClean="0"/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rgbClr val="FF0000"/>
                </a:solidFill>
              </a:rPr>
              <a:t>المترونيدازول</a:t>
            </a:r>
            <a:r>
              <a:rPr lang="ar-SY" b="1" dirty="0" smtClean="0">
                <a:solidFill>
                  <a:schemeClr val="bg1"/>
                </a:solidFill>
              </a:rPr>
              <a:t> 2 -3 </a:t>
            </a:r>
            <a:r>
              <a:rPr lang="ar-SY" b="1" dirty="0" err="1" smtClean="0">
                <a:solidFill>
                  <a:schemeClr val="bg1"/>
                </a:solidFill>
              </a:rPr>
              <a:t>غ</a:t>
            </a:r>
            <a:r>
              <a:rPr lang="ar-SY" b="1" dirty="0" smtClean="0">
                <a:solidFill>
                  <a:schemeClr val="bg1"/>
                </a:solidFill>
              </a:rPr>
              <a:t> باليوم</a:t>
            </a:r>
          </a:p>
          <a:p>
            <a:r>
              <a:rPr lang="ar-SY" dirty="0" smtClean="0"/>
              <a:t>له </a:t>
            </a:r>
            <a:r>
              <a:rPr lang="ar-SY" dirty="0" err="1" smtClean="0"/>
              <a:t>تاثير</a:t>
            </a:r>
            <a:r>
              <a:rPr lang="ar-SY" dirty="0" smtClean="0"/>
              <a:t> وقائي على </a:t>
            </a:r>
            <a:r>
              <a:rPr lang="ar-SY" dirty="0" err="1" smtClean="0"/>
              <a:t>النكس</a:t>
            </a:r>
            <a:r>
              <a:rPr lang="ar-SY" dirty="0" smtClean="0"/>
              <a:t> </a:t>
            </a:r>
            <a:r>
              <a:rPr lang="ar-SY" dirty="0" err="1" smtClean="0"/>
              <a:t>السريري</a:t>
            </a:r>
            <a:r>
              <a:rPr lang="ar-SY" dirty="0" smtClean="0"/>
              <a:t> و </a:t>
            </a:r>
            <a:r>
              <a:rPr lang="ar-SY" dirty="0" err="1" smtClean="0"/>
              <a:t>التنظيري</a:t>
            </a:r>
            <a:r>
              <a:rPr lang="ar-SY" dirty="0" smtClean="0"/>
              <a:t> خلال سنة</a:t>
            </a:r>
          </a:p>
          <a:p>
            <a:r>
              <a:rPr lang="ar-SY" dirty="0" smtClean="0"/>
              <a:t>ذو فائدة لشفاء </a:t>
            </a:r>
            <a:r>
              <a:rPr lang="ar-SY" dirty="0" err="1" smtClean="0"/>
              <a:t>النواسير</a:t>
            </a:r>
            <a:r>
              <a:rPr lang="ar-SY" dirty="0" smtClean="0"/>
              <a:t> حول الشرج(</a:t>
            </a:r>
            <a:r>
              <a:rPr lang="ar-SY" dirty="0" err="1" smtClean="0"/>
              <a:t>ايقاففه</a:t>
            </a:r>
            <a:r>
              <a:rPr lang="ar-SY" dirty="0" smtClean="0"/>
              <a:t>      </a:t>
            </a:r>
            <a:r>
              <a:rPr lang="ar-SY" dirty="0" err="1" smtClean="0"/>
              <a:t>النكس</a:t>
            </a:r>
            <a:endParaRPr lang="ar-SY" dirty="0" smtClean="0"/>
          </a:p>
          <a:p>
            <a:r>
              <a:rPr lang="ar-SY" dirty="0" smtClean="0"/>
              <a:t>لم تظهر النتائج فائدة في المرض الفعال وله نتائج أفضل </a:t>
            </a:r>
            <a:r>
              <a:rPr lang="ar-SY" dirty="0" err="1" smtClean="0"/>
              <a:t>بالاصابة</a:t>
            </a:r>
            <a:r>
              <a:rPr lang="ar-SY" dirty="0" smtClean="0"/>
              <a:t> </a:t>
            </a:r>
            <a:r>
              <a:rPr lang="ar-SY" dirty="0" err="1" smtClean="0"/>
              <a:t>الكولونية</a:t>
            </a:r>
            <a:r>
              <a:rPr lang="ar-SY" dirty="0" smtClean="0"/>
              <a:t>(الاستخدام المديد يحد منه التأثيرات الجانبية</a:t>
            </a:r>
            <a:endParaRPr lang="ar-SY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Ciproflexacine</a:t>
            </a:r>
            <a:r>
              <a:rPr lang="ar-SY" dirty="0" smtClean="0">
                <a:solidFill>
                  <a:srgbClr val="FF0000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عادل تأثير </a:t>
            </a:r>
            <a:r>
              <a:rPr lang="ar-SY" dirty="0" err="1" smtClean="0">
                <a:solidFill>
                  <a:schemeClr val="bg1"/>
                </a:solidFill>
              </a:rPr>
              <a:t>الميزالامين</a:t>
            </a:r>
            <a:r>
              <a:rPr lang="ar-SY" dirty="0" smtClean="0">
                <a:solidFill>
                  <a:schemeClr val="bg1"/>
                </a:solidFill>
              </a:rPr>
              <a:t> بجرعة 4 </a:t>
            </a:r>
            <a:r>
              <a:rPr lang="ar-SY" dirty="0" err="1" smtClean="0">
                <a:solidFill>
                  <a:schemeClr val="bg1"/>
                </a:solidFill>
              </a:rPr>
              <a:t>غ</a:t>
            </a:r>
            <a:r>
              <a:rPr lang="ar-SY" dirty="0" smtClean="0">
                <a:solidFill>
                  <a:schemeClr val="bg1"/>
                </a:solidFill>
              </a:rPr>
              <a:t> في تحقيق </a:t>
            </a:r>
            <a:r>
              <a:rPr lang="ar-SY" dirty="0" smtClean="0"/>
              <a:t>الهجوع في المرض الخفيف      المتوسط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Clarethromycine</a:t>
            </a:r>
            <a:r>
              <a:rPr lang="ar-SY" dirty="0" smtClean="0"/>
              <a:t> يفيد في معالجة المرض الفعال</a:t>
            </a:r>
          </a:p>
          <a:p>
            <a:endParaRPr lang="ar-SY" dirty="0" smtClean="0"/>
          </a:p>
          <a:p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2667000" y="4114800"/>
            <a:ext cx="533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4572000" y="6019800"/>
            <a:ext cx="533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ar-SY" b="1" dirty="0" err="1" smtClean="0">
                <a:solidFill>
                  <a:srgbClr val="FF0000"/>
                </a:solidFill>
              </a:rPr>
              <a:t>الكورتيزونات</a:t>
            </a:r>
            <a:r>
              <a:rPr lang="ar-SY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Corticoseroide</a:t>
            </a:r>
            <a:endParaRPr lang="ar-SY" b="1" dirty="0" smtClean="0">
              <a:solidFill>
                <a:srgbClr val="FF0000"/>
              </a:solidFill>
            </a:endParaRPr>
          </a:p>
          <a:p>
            <a:r>
              <a:rPr lang="ar-SY" dirty="0" smtClean="0"/>
              <a:t>من الناحية العملية نعطي 60-40 ملغ , </a:t>
            </a:r>
            <a:r>
              <a:rPr lang="ar-SY" dirty="0" err="1" smtClean="0"/>
              <a:t>الاصابة</a:t>
            </a:r>
            <a:r>
              <a:rPr lang="ar-SY" dirty="0" smtClean="0"/>
              <a:t> (الخفيفة-المتوسطة</a:t>
            </a:r>
          </a:p>
          <a:p>
            <a:r>
              <a:rPr lang="ar-SY" dirty="0" smtClean="0"/>
              <a:t>ثم تخفض الجرعة خلال 12-8 </a:t>
            </a:r>
            <a:r>
              <a:rPr lang="ar-SY" dirty="0" err="1" smtClean="0"/>
              <a:t>اسبوع</a:t>
            </a:r>
            <a:endParaRPr lang="ar-SY" dirty="0" smtClean="0"/>
          </a:p>
          <a:p>
            <a:r>
              <a:rPr lang="ar-SY" dirty="0" smtClean="0"/>
              <a:t>نسبة الاستجابة عالية 80 % خلال الشهر </a:t>
            </a:r>
            <a:r>
              <a:rPr lang="ar-SY" dirty="0" err="1" smtClean="0"/>
              <a:t>الاول</a:t>
            </a:r>
            <a:endParaRPr lang="ar-SY" dirty="0" smtClean="0"/>
          </a:p>
          <a:p>
            <a:r>
              <a:rPr lang="ar-SY" dirty="0" smtClean="0"/>
              <a:t>مرضى </a:t>
            </a:r>
            <a:r>
              <a:rPr lang="ar-SY" dirty="0" err="1" smtClean="0"/>
              <a:t>الاصابة</a:t>
            </a:r>
            <a:r>
              <a:rPr lang="ar-SY" dirty="0" smtClean="0"/>
              <a:t> الفعالة عادتاً يستجيبون للمعالجة الوريدية</a:t>
            </a:r>
          </a:p>
          <a:p>
            <a:r>
              <a:rPr lang="ar-SY" dirty="0" smtClean="0"/>
              <a:t>المرضى الذين عولجوا لأول مرة 20%عدم استجابة, 80% استجابة جزئية أو كاملة( 55% استجابة مطولة,45 % نكس )</a:t>
            </a: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rgbClr val="FFFF00"/>
                </a:solidFill>
              </a:rPr>
              <a:t>مبادئ استخدام </a:t>
            </a:r>
            <a:r>
              <a:rPr lang="ar-SY" b="1" dirty="0" err="1" smtClean="0">
                <a:solidFill>
                  <a:srgbClr val="FFFF00"/>
                </a:solidFill>
              </a:rPr>
              <a:t>الكورتيزونات</a:t>
            </a:r>
            <a:endParaRPr lang="ar-SY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استخدام الجرعة الفعالة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زيادة الجرعة </a:t>
            </a:r>
            <a:r>
              <a:rPr lang="ar-SY" dirty="0" err="1" smtClean="0"/>
              <a:t>لايؤدي</a:t>
            </a:r>
            <a:r>
              <a:rPr lang="ar-SY" dirty="0" smtClean="0"/>
              <a:t> لزيادة الاستجابة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المعالجة لفترة قصيرة (معالجة مكثفة)        ثورة معاكسة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المعالجة لفترة طويلة(غير فعالة بالمعالجة المديدة,حيث أن الجرعة الداعمة فشلت في منع حدوث </a:t>
            </a:r>
            <a:r>
              <a:rPr lang="ar-SY" dirty="0" err="1" smtClean="0"/>
              <a:t>النكس</a:t>
            </a:r>
            <a:r>
              <a:rPr lang="ar-SY" dirty="0" smtClean="0"/>
              <a:t> )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2895600" y="5562600"/>
            <a:ext cx="762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b="1" dirty="0" smtClean="0">
                <a:solidFill>
                  <a:srgbClr val="FF0000"/>
                </a:solidFill>
              </a:rPr>
              <a:t>الحالات التي تستدعي الاعتماد على </a:t>
            </a:r>
            <a:r>
              <a:rPr lang="ar-SY" b="1" dirty="0" err="1" smtClean="0">
                <a:solidFill>
                  <a:srgbClr val="FF0000"/>
                </a:solidFill>
              </a:rPr>
              <a:t>الكورتيزونات</a:t>
            </a:r>
            <a:endParaRPr lang="ar-SY" b="1" dirty="0" smtClean="0">
              <a:solidFill>
                <a:srgbClr val="FF0000"/>
              </a:solidFill>
            </a:endParaRPr>
          </a:p>
          <a:p>
            <a:r>
              <a:rPr lang="ar-SY" dirty="0" smtClean="0"/>
              <a:t>المدخنين</a:t>
            </a:r>
          </a:p>
          <a:p>
            <a:r>
              <a:rPr lang="ar-SY" dirty="0" err="1" smtClean="0"/>
              <a:t>اصابة</a:t>
            </a:r>
            <a:r>
              <a:rPr lang="ar-SY" dirty="0" smtClean="0"/>
              <a:t> </a:t>
            </a:r>
            <a:r>
              <a:rPr lang="ar-SY" dirty="0" err="1" smtClean="0"/>
              <a:t>الكولون</a:t>
            </a:r>
            <a:endParaRPr lang="ar-SY" dirty="0" smtClean="0"/>
          </a:p>
          <a:p>
            <a:r>
              <a:rPr lang="ar-SY" dirty="0" smtClean="0"/>
              <a:t>المرض دون تضيق ليفي</a:t>
            </a:r>
          </a:p>
          <a:p>
            <a:r>
              <a:rPr lang="ar-SY" dirty="0" err="1" smtClean="0"/>
              <a:t>الاعمار</a:t>
            </a:r>
            <a:r>
              <a:rPr lang="ar-SY" dirty="0" smtClean="0"/>
              <a:t> الصغيرة عند بدء المرض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في المحاولة للتغلب على </a:t>
            </a:r>
            <a:r>
              <a:rPr lang="ar-SY" dirty="0" err="1" smtClean="0"/>
              <a:t>التاثيرات</a:t>
            </a:r>
            <a:r>
              <a:rPr lang="ar-SY" dirty="0" smtClean="0"/>
              <a:t> الجانبية </a:t>
            </a:r>
            <a:r>
              <a:rPr lang="ar-SY" dirty="0" err="1" smtClean="0"/>
              <a:t>للكورتيزونات</a:t>
            </a:r>
            <a:r>
              <a:rPr lang="ar-SY" dirty="0" smtClean="0"/>
              <a:t> تم تطوير عدة </a:t>
            </a:r>
            <a:r>
              <a:rPr lang="ar-SY" dirty="0" err="1" smtClean="0"/>
              <a:t>كورتيزونات</a:t>
            </a:r>
            <a:r>
              <a:rPr lang="ar-SY" dirty="0" smtClean="0"/>
              <a:t> مساوية </a:t>
            </a:r>
            <a:r>
              <a:rPr lang="ar-SY" dirty="0" err="1" smtClean="0"/>
              <a:t>او</a:t>
            </a:r>
            <a:r>
              <a:rPr lang="ar-SY" dirty="0" smtClean="0"/>
              <a:t> تفوق </a:t>
            </a:r>
            <a:r>
              <a:rPr lang="ar-SY" dirty="0" err="1" smtClean="0"/>
              <a:t>الكورتيزونات</a:t>
            </a:r>
            <a:r>
              <a:rPr lang="ar-SY" dirty="0" smtClean="0"/>
              <a:t> التقليدية ولها زيادة </a:t>
            </a:r>
            <a:r>
              <a:rPr lang="ar-SY" dirty="0" err="1" smtClean="0"/>
              <a:t>استقلاب</a:t>
            </a:r>
            <a:r>
              <a:rPr lang="ar-SY" dirty="0" smtClean="0"/>
              <a:t> بالمرور الكبدي </a:t>
            </a:r>
            <a:r>
              <a:rPr lang="ar-SY" dirty="0" err="1" smtClean="0"/>
              <a:t>الاول</a:t>
            </a:r>
            <a:endParaRPr lang="ar-SY" dirty="0" smtClean="0"/>
          </a:p>
          <a:p>
            <a:r>
              <a:rPr lang="en-US" dirty="0" err="1" smtClean="0"/>
              <a:t>Fluticazone</a:t>
            </a:r>
            <a:r>
              <a:rPr lang="en-US" dirty="0" smtClean="0"/>
              <a:t> </a:t>
            </a:r>
            <a:r>
              <a:rPr lang="ar-SY" dirty="0" smtClean="0"/>
              <a:t>( </a:t>
            </a:r>
            <a:r>
              <a:rPr lang="en-US" dirty="0" smtClean="0"/>
              <a:t>Novel</a:t>
            </a:r>
            <a:r>
              <a:rPr lang="ar-SY" dirty="0" smtClean="0"/>
              <a:t>)</a:t>
            </a:r>
          </a:p>
          <a:p>
            <a:r>
              <a:rPr lang="en-US" dirty="0" err="1" smtClean="0"/>
              <a:t>Beclomethasone</a:t>
            </a:r>
            <a:endParaRPr lang="en-US" dirty="0" smtClean="0"/>
          </a:p>
          <a:p>
            <a:r>
              <a:rPr lang="en-US" dirty="0" err="1" smtClean="0"/>
              <a:t>Budesonid</a:t>
            </a:r>
            <a:r>
              <a:rPr lang="ar-SY" dirty="0" smtClean="0"/>
              <a:t>  9 ملغ باليوم ( يفوق </a:t>
            </a:r>
            <a:r>
              <a:rPr lang="ar-SY" dirty="0" err="1" smtClean="0"/>
              <a:t>الميزالامين</a:t>
            </a:r>
            <a:r>
              <a:rPr lang="ar-SY" dirty="0" smtClean="0"/>
              <a:t> و يعادل </a:t>
            </a:r>
            <a:r>
              <a:rPr lang="ar-SY" dirty="0" err="1" smtClean="0"/>
              <a:t>البريدنيزولون</a:t>
            </a:r>
            <a:r>
              <a:rPr lang="ar-SY" dirty="0" smtClean="0"/>
              <a:t> في تحقيق الهجوع </a:t>
            </a:r>
            <a:r>
              <a:rPr lang="ar-SY" dirty="0" err="1" smtClean="0"/>
              <a:t>و</a:t>
            </a:r>
            <a:r>
              <a:rPr lang="ar-SY" dirty="0" smtClean="0"/>
              <a:t> بتأثيرات جانبية أقل )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ar-SY" b="1" dirty="0" smtClean="0">
                <a:solidFill>
                  <a:srgbClr val="FF0000"/>
                </a:solidFill>
              </a:rPr>
              <a:t>عوامل </a:t>
            </a:r>
            <a:r>
              <a:rPr lang="en-US" b="1" dirty="0" err="1" smtClean="0">
                <a:solidFill>
                  <a:srgbClr val="FF0000"/>
                </a:solidFill>
              </a:rPr>
              <a:t>Thiopurine</a:t>
            </a:r>
            <a:r>
              <a:rPr lang="ar-SY" dirty="0" smtClean="0"/>
              <a:t> (تعتبر العلاج </a:t>
            </a:r>
            <a:r>
              <a:rPr lang="ar-SY" dirty="0" err="1" smtClean="0"/>
              <a:t>الافضل</a:t>
            </a:r>
            <a:r>
              <a:rPr lang="ar-SY" dirty="0" smtClean="0"/>
              <a:t> </a:t>
            </a:r>
            <a:r>
              <a:rPr lang="ar-SY" dirty="0" err="1" smtClean="0"/>
              <a:t>للـ</a:t>
            </a:r>
            <a:r>
              <a:rPr lang="ar-SY" dirty="0" smtClean="0"/>
              <a:t> </a:t>
            </a:r>
            <a:r>
              <a:rPr lang="en-US" dirty="0" smtClean="0"/>
              <a:t>CD</a:t>
            </a:r>
            <a:r>
              <a:rPr lang="ar-SY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</a:rPr>
              <a:t>Azathioprine</a:t>
            </a:r>
            <a:endParaRPr lang="ar-SY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</a:rPr>
              <a:t>Mercptopurine</a:t>
            </a:r>
            <a:r>
              <a:rPr lang="ar-SY" b="1" dirty="0" smtClean="0">
                <a:solidFill>
                  <a:srgbClr val="FFFF00"/>
                </a:solidFill>
              </a:rPr>
              <a:t> - 6 </a:t>
            </a:r>
          </a:p>
          <a:p>
            <a:r>
              <a:rPr lang="ar-SY" dirty="0" smtClean="0"/>
              <a:t>داء </a:t>
            </a:r>
            <a:r>
              <a:rPr lang="ar-SY" dirty="0" err="1" smtClean="0"/>
              <a:t>كرون</a:t>
            </a:r>
            <a:r>
              <a:rPr lang="ar-SY" dirty="0" smtClean="0"/>
              <a:t> الفعال في حال فشل الخط الأول للعلاج</a:t>
            </a:r>
          </a:p>
          <a:p>
            <a:r>
              <a:rPr lang="ar-SY" dirty="0" smtClean="0"/>
              <a:t>عند المرضى المعالجين بالصادات لعلاج </a:t>
            </a:r>
            <a:r>
              <a:rPr lang="ar-SY" dirty="0" err="1" smtClean="0"/>
              <a:t>النواسير</a:t>
            </a:r>
            <a:r>
              <a:rPr lang="ar-SY" dirty="0" smtClean="0"/>
              <a:t> مع فشل الاستجابة لهذه العوامل</a:t>
            </a:r>
          </a:p>
          <a:p>
            <a:r>
              <a:rPr lang="ar-SY" dirty="0" smtClean="0"/>
              <a:t>الوقاية من </a:t>
            </a:r>
            <a:r>
              <a:rPr lang="ar-SY" dirty="0" err="1" smtClean="0"/>
              <a:t>النكس</a:t>
            </a:r>
            <a:r>
              <a:rPr lang="ar-SY" dirty="0" smtClean="0"/>
              <a:t> بعد الجراحة(ينقص </a:t>
            </a:r>
            <a:r>
              <a:rPr lang="ar-SY" dirty="0" err="1" smtClean="0"/>
              <a:t>النكس</a:t>
            </a:r>
            <a:r>
              <a:rPr lang="ar-SY" dirty="0" smtClean="0"/>
              <a:t> </a:t>
            </a:r>
            <a:r>
              <a:rPr lang="ar-SY" dirty="0" err="1" smtClean="0"/>
              <a:t>السريري</a:t>
            </a:r>
            <a:r>
              <a:rPr lang="ar-SY" dirty="0" smtClean="0"/>
              <a:t> و </a:t>
            </a:r>
            <a:r>
              <a:rPr lang="ar-SY" dirty="0" err="1" smtClean="0"/>
              <a:t>التنظيري</a:t>
            </a:r>
            <a:r>
              <a:rPr lang="ar-SY" dirty="0" smtClean="0"/>
              <a:t>)</a:t>
            </a:r>
          </a:p>
          <a:p>
            <a:r>
              <a:rPr lang="ar-SY" dirty="0" smtClean="0"/>
              <a:t>مدة المعالجة : الدراسات </a:t>
            </a:r>
            <a:r>
              <a:rPr lang="ar-SY" dirty="0" err="1" smtClean="0"/>
              <a:t>اشارت</a:t>
            </a:r>
            <a:r>
              <a:rPr lang="ar-SY" dirty="0" smtClean="0"/>
              <a:t> بعد 4 سنوات من الهجوع على </a:t>
            </a:r>
            <a:r>
              <a:rPr lang="ar-SY" dirty="0" err="1" smtClean="0"/>
              <a:t>الثيوبورين</a:t>
            </a:r>
            <a:r>
              <a:rPr lang="ar-SY" dirty="0" smtClean="0"/>
              <a:t> فان نسبة </a:t>
            </a:r>
            <a:r>
              <a:rPr lang="ar-SY" dirty="0" err="1" smtClean="0"/>
              <a:t>النكس</a:t>
            </a:r>
            <a:r>
              <a:rPr lang="ar-SY" dirty="0" smtClean="0"/>
              <a:t> بعد </a:t>
            </a:r>
            <a:r>
              <a:rPr lang="ar-SY" dirty="0" err="1" smtClean="0"/>
              <a:t>ايقاف</a:t>
            </a:r>
            <a:r>
              <a:rPr lang="ar-SY" dirty="0" smtClean="0"/>
              <a:t> الدواء هي نفسها</a:t>
            </a:r>
          </a:p>
          <a:p>
            <a:pPr>
              <a:buFont typeface="Wingdings" pitchFamily="2" charset="2"/>
              <a:buChar char="Ø"/>
            </a:pPr>
            <a:r>
              <a:rPr lang="ar-SY" b="1" dirty="0" err="1" smtClean="0">
                <a:solidFill>
                  <a:srgbClr val="FFFF00"/>
                </a:solidFill>
              </a:rPr>
              <a:t>التاثيرات</a:t>
            </a:r>
            <a:r>
              <a:rPr lang="ar-SY" b="1" dirty="0" smtClean="0">
                <a:solidFill>
                  <a:srgbClr val="FFFF00"/>
                </a:solidFill>
              </a:rPr>
              <a:t> الجانبية</a:t>
            </a:r>
          </a:p>
          <a:p>
            <a:r>
              <a:rPr lang="ar-SY" dirty="0" smtClean="0"/>
              <a:t>غثيان </a:t>
            </a:r>
            <a:r>
              <a:rPr lang="ar-SY" dirty="0" err="1" smtClean="0"/>
              <a:t>بالاسابيع</a:t>
            </a:r>
            <a:r>
              <a:rPr lang="ar-SY" dirty="0" smtClean="0"/>
              <a:t> </a:t>
            </a:r>
            <a:r>
              <a:rPr lang="ar-SY" dirty="0" err="1" smtClean="0"/>
              <a:t>الاولى</a:t>
            </a:r>
            <a:r>
              <a:rPr lang="ar-SY" dirty="0" smtClean="0"/>
              <a:t> ولكنه يتراجع تلقائيا</a:t>
            </a:r>
          </a:p>
          <a:p>
            <a:r>
              <a:rPr lang="ar-SY" dirty="0" smtClean="0"/>
              <a:t>حرارة , طفح , </a:t>
            </a:r>
            <a:r>
              <a:rPr lang="ar-SY" dirty="0" err="1" smtClean="0"/>
              <a:t>الام</a:t>
            </a:r>
            <a:r>
              <a:rPr lang="ar-SY" dirty="0" smtClean="0"/>
              <a:t> مفصلية خلال </a:t>
            </a:r>
            <a:r>
              <a:rPr lang="ar-SY" dirty="0" err="1" smtClean="0"/>
              <a:t>الاسابيع</a:t>
            </a:r>
            <a:r>
              <a:rPr lang="ar-SY" dirty="0" smtClean="0"/>
              <a:t> </a:t>
            </a:r>
            <a:r>
              <a:rPr lang="ar-SY" dirty="0" err="1" smtClean="0"/>
              <a:t>الاولى</a:t>
            </a:r>
            <a:endParaRPr lang="ar-SY" dirty="0" smtClean="0"/>
          </a:p>
          <a:p>
            <a:r>
              <a:rPr lang="ar-SY" dirty="0" smtClean="0"/>
              <a:t>التهاب بنكرياس , ارتفاع خمائر كبد, تثبيط نقي , زيادة حدوث </a:t>
            </a:r>
            <a:r>
              <a:rPr lang="ar-SY" dirty="0" err="1" smtClean="0"/>
              <a:t>الانتانات</a:t>
            </a:r>
            <a:r>
              <a:rPr lang="ar-SY" dirty="0" smtClean="0"/>
              <a:t> خاصة </a:t>
            </a:r>
            <a:r>
              <a:rPr lang="en-US" dirty="0" smtClean="0"/>
              <a:t>CMV</a:t>
            </a:r>
            <a:r>
              <a:rPr lang="ar-SY" dirty="0" smtClean="0"/>
              <a:t> </a:t>
            </a:r>
          </a:p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SY" b="1" dirty="0" err="1" smtClean="0">
                <a:solidFill>
                  <a:srgbClr val="FFFF00"/>
                </a:solidFill>
              </a:rPr>
              <a:t>ميثوتركسات</a:t>
            </a:r>
            <a:endParaRPr lang="ar-SY" b="1" dirty="0" smtClean="0">
              <a:solidFill>
                <a:srgbClr val="FFFF00"/>
              </a:solidFill>
            </a:endParaRPr>
          </a:p>
          <a:p>
            <a:r>
              <a:rPr lang="ar-SY" dirty="0" smtClean="0"/>
              <a:t>يعتبر بديل </a:t>
            </a:r>
            <a:r>
              <a:rPr lang="ar-SY" dirty="0" err="1" smtClean="0"/>
              <a:t>الثيوبورين</a:t>
            </a:r>
            <a:endParaRPr lang="ar-SY" dirty="0" smtClean="0"/>
          </a:p>
          <a:p>
            <a:pPr>
              <a:buFont typeface="Wingdings" pitchFamily="2" charset="2"/>
              <a:buChar char="Ø"/>
            </a:pPr>
            <a:r>
              <a:rPr lang="ar-SY" dirty="0" smtClean="0"/>
              <a:t>المرضى الذين </a:t>
            </a:r>
            <a:r>
              <a:rPr lang="ar-SY" dirty="0" err="1" smtClean="0"/>
              <a:t>لايتحملون</a:t>
            </a:r>
            <a:r>
              <a:rPr lang="ar-SY" dirty="0" smtClean="0"/>
              <a:t> </a:t>
            </a:r>
            <a:r>
              <a:rPr lang="ar-SY" dirty="0" err="1" smtClean="0"/>
              <a:t>الثيوبورين</a:t>
            </a:r>
            <a:endParaRPr lang="ar-SY" dirty="0" smtClean="0"/>
          </a:p>
          <a:p>
            <a:pPr>
              <a:buFont typeface="Wingdings" pitchFamily="2" charset="2"/>
              <a:buChar char="Ø"/>
            </a:pPr>
            <a:r>
              <a:rPr lang="ar-SY" dirty="0" smtClean="0"/>
              <a:t>المرضى الذين </a:t>
            </a:r>
            <a:r>
              <a:rPr lang="ar-SY" dirty="0" err="1" smtClean="0"/>
              <a:t>لايستجيبون</a:t>
            </a:r>
            <a:r>
              <a:rPr lang="ar-SY" dirty="0" smtClean="0"/>
              <a:t> </a:t>
            </a:r>
            <a:r>
              <a:rPr lang="ar-SY" dirty="0" err="1" smtClean="0"/>
              <a:t>للـ</a:t>
            </a:r>
            <a:r>
              <a:rPr lang="ar-SY" dirty="0" smtClean="0"/>
              <a:t> 6 </a:t>
            </a:r>
            <a:r>
              <a:rPr lang="ar-SY" dirty="0" err="1" smtClean="0"/>
              <a:t>مركبتوبورين</a:t>
            </a:r>
            <a:r>
              <a:rPr lang="ar-SY" dirty="0" smtClean="0"/>
              <a:t> قد يستجيبون </a:t>
            </a:r>
            <a:r>
              <a:rPr lang="en-US" dirty="0" err="1" smtClean="0"/>
              <a:t>Mth</a:t>
            </a:r>
            <a:endParaRPr lang="en-US" dirty="0" smtClean="0"/>
          </a:p>
          <a:p>
            <a:r>
              <a:rPr lang="ar-SY" dirty="0" smtClean="0"/>
              <a:t>له دور مثبت في </a:t>
            </a:r>
            <a:r>
              <a:rPr lang="ar-SY" dirty="0" err="1" smtClean="0"/>
              <a:t>انقاص</a:t>
            </a:r>
            <a:r>
              <a:rPr lang="ar-SY" dirty="0" smtClean="0"/>
              <a:t> </a:t>
            </a:r>
            <a:r>
              <a:rPr lang="ar-SY" dirty="0" err="1" smtClean="0"/>
              <a:t>الكورتيزونات</a:t>
            </a:r>
            <a:endParaRPr lang="ar-SY" dirty="0" smtClean="0"/>
          </a:p>
          <a:p>
            <a:r>
              <a:rPr lang="ar-SY" dirty="0" smtClean="0"/>
              <a:t>مفيد في </a:t>
            </a:r>
            <a:r>
              <a:rPr lang="ar-SY" dirty="0" err="1" smtClean="0"/>
              <a:t>الحفاض</a:t>
            </a:r>
            <a:r>
              <a:rPr lang="ar-SY" dirty="0" smtClean="0"/>
              <a:t> على الهجوع</a:t>
            </a:r>
          </a:p>
          <a:p>
            <a:pPr>
              <a:buFont typeface="Wingdings" pitchFamily="2" charset="2"/>
              <a:buChar char="ü"/>
            </a:pPr>
            <a:r>
              <a:rPr lang="ar-SY" b="1" dirty="0" smtClean="0">
                <a:solidFill>
                  <a:srgbClr val="FF0000"/>
                </a:solidFill>
              </a:rPr>
              <a:t>ت . ج </a:t>
            </a:r>
            <a:r>
              <a:rPr lang="ar-SY" dirty="0" smtClean="0"/>
              <a:t>.. تليف كبد – ارتفاع خمائر كبد- تليف رئة خلالي, </a:t>
            </a:r>
            <a:r>
              <a:rPr lang="ar-SY" dirty="0" err="1" smtClean="0"/>
              <a:t>حاصة</a:t>
            </a:r>
            <a:endParaRPr lang="ar-SY" dirty="0" smtClean="0"/>
          </a:p>
          <a:p>
            <a:pPr>
              <a:buNone/>
            </a:pPr>
            <a:r>
              <a:rPr lang="ar-SY" dirty="0" smtClean="0"/>
              <a:t>نقص كريات بيض هام, نقص </a:t>
            </a:r>
            <a:r>
              <a:rPr lang="ar-SY" dirty="0" err="1" smtClean="0"/>
              <a:t>فولات</a:t>
            </a:r>
            <a:r>
              <a:rPr lang="ar-SY" dirty="0" smtClean="0"/>
              <a:t> , </a:t>
            </a:r>
            <a:r>
              <a:rPr lang="ar-SY" dirty="0" err="1" smtClean="0"/>
              <a:t>تأثيرمشوه</a:t>
            </a:r>
            <a:r>
              <a:rPr lang="ar-SY" dirty="0" smtClean="0"/>
              <a:t> للأجنة</a:t>
            </a:r>
          </a:p>
          <a:p>
            <a:pPr>
              <a:buFont typeface="Wingdings" pitchFamily="2" charset="2"/>
              <a:buChar char="v"/>
            </a:pPr>
            <a:r>
              <a:rPr lang="ar-SY" b="1" dirty="0" err="1" smtClean="0">
                <a:solidFill>
                  <a:srgbClr val="FFFF00"/>
                </a:solidFill>
              </a:rPr>
              <a:t>السيكلوسبورين</a:t>
            </a:r>
            <a:r>
              <a:rPr lang="ar-SY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ar-SY" dirty="0" smtClean="0"/>
              <a:t>عكس </a:t>
            </a:r>
            <a:r>
              <a:rPr lang="en-US" dirty="0" smtClean="0"/>
              <a:t>UC </a:t>
            </a:r>
            <a:r>
              <a:rPr lang="ar-SY" dirty="0" smtClean="0"/>
              <a:t> له دور في معالجة </a:t>
            </a:r>
            <a:r>
              <a:rPr lang="ar-SY" dirty="0" err="1" smtClean="0"/>
              <a:t>كرون</a:t>
            </a:r>
            <a:r>
              <a:rPr lang="ar-SY" dirty="0" smtClean="0"/>
              <a:t> المعتمد على </a:t>
            </a:r>
            <a:r>
              <a:rPr lang="ar-SY" dirty="0" err="1" smtClean="0"/>
              <a:t>الكورتيزونات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36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b="1" dirty="0" err="1" smtClean="0">
                <a:solidFill>
                  <a:srgbClr val="FF0000"/>
                </a:solidFill>
              </a:rPr>
              <a:t>Infleximabe</a:t>
            </a:r>
            <a:r>
              <a:rPr lang="ar-SY" b="1" dirty="0" smtClean="0">
                <a:solidFill>
                  <a:srgbClr val="FF0000"/>
                </a:solidFill>
              </a:rPr>
              <a:t>( </a:t>
            </a:r>
            <a:r>
              <a:rPr lang="en-US" b="1" dirty="0" smtClean="0">
                <a:solidFill>
                  <a:srgbClr val="FF0000"/>
                </a:solidFill>
              </a:rPr>
              <a:t>REMICADE</a:t>
            </a:r>
            <a:r>
              <a:rPr lang="ar-SY" b="1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/>
            <a:r>
              <a:rPr lang="ar-SY" dirty="0" smtClean="0"/>
              <a:t>هو </a:t>
            </a:r>
            <a:r>
              <a:rPr lang="ar-SY" dirty="0" err="1" smtClean="0"/>
              <a:t>اضداد</a:t>
            </a:r>
            <a:r>
              <a:rPr lang="ar-SY" dirty="0" smtClean="0"/>
              <a:t> </a:t>
            </a:r>
            <a:r>
              <a:rPr lang="ar-SY" dirty="0" err="1" smtClean="0"/>
              <a:t>للـ</a:t>
            </a:r>
            <a:r>
              <a:rPr lang="ar-SY" dirty="0" smtClean="0"/>
              <a:t> </a:t>
            </a:r>
            <a:r>
              <a:rPr lang="en-US" dirty="0" smtClean="0"/>
              <a:t>TNF</a:t>
            </a:r>
            <a:r>
              <a:rPr lang="ar-SY" dirty="0" smtClean="0"/>
              <a:t> وحيدة </a:t>
            </a:r>
            <a:r>
              <a:rPr lang="ar-SY" dirty="0" err="1" smtClean="0"/>
              <a:t>النسيلة</a:t>
            </a:r>
            <a:endParaRPr lang="ar-SY" dirty="0" smtClean="0"/>
          </a:p>
          <a:p>
            <a:pPr marL="514350" indent="-514350"/>
            <a:r>
              <a:rPr lang="ar-SY" dirty="0" smtClean="0"/>
              <a:t>يعطى بمرضى </a:t>
            </a:r>
            <a:r>
              <a:rPr lang="ar-SY" dirty="0" err="1" smtClean="0"/>
              <a:t>كرون</a:t>
            </a:r>
            <a:r>
              <a:rPr lang="ar-SY" dirty="0" smtClean="0"/>
              <a:t> ( متوسط – شديد )</a:t>
            </a:r>
          </a:p>
          <a:p>
            <a:pPr marL="514350" indent="-514350"/>
            <a:r>
              <a:rPr lang="ar-SY" dirty="0" smtClean="0"/>
              <a:t>أدى لانغلاق 50% من </a:t>
            </a:r>
            <a:r>
              <a:rPr lang="ar-SY" dirty="0" err="1" smtClean="0"/>
              <a:t>النواسير</a:t>
            </a:r>
            <a:r>
              <a:rPr lang="ar-SY" dirty="0" smtClean="0"/>
              <a:t> الجلدية</a:t>
            </a:r>
          </a:p>
          <a:p>
            <a:pPr marL="514350" indent="-514350"/>
            <a:r>
              <a:rPr lang="ar-SY" dirty="0" smtClean="0"/>
              <a:t>له دور كبير في الحفاظ على الهجوع </a:t>
            </a:r>
          </a:p>
          <a:p>
            <a:pPr marL="514350" indent="-514350"/>
            <a:r>
              <a:rPr lang="ar-SY" dirty="0" smtClean="0"/>
              <a:t>5 ملغ </a:t>
            </a:r>
            <a:r>
              <a:rPr lang="en-US" dirty="0" smtClean="0"/>
              <a:t>/</a:t>
            </a:r>
            <a:r>
              <a:rPr lang="ar-SY" dirty="0" err="1" smtClean="0"/>
              <a:t>كغ</a:t>
            </a:r>
            <a:r>
              <a:rPr lang="ar-SY" dirty="0" smtClean="0"/>
              <a:t> 0 – 2 – 6 </a:t>
            </a:r>
            <a:r>
              <a:rPr lang="ar-SY" dirty="0" err="1" smtClean="0"/>
              <a:t>اسابيع</a:t>
            </a:r>
            <a:r>
              <a:rPr lang="ar-SY" dirty="0" smtClean="0"/>
              <a:t> ثم كل 8 </a:t>
            </a:r>
            <a:r>
              <a:rPr lang="ar-SY" dirty="0" err="1" smtClean="0"/>
              <a:t>اسابيع</a:t>
            </a:r>
            <a:r>
              <a:rPr lang="ar-SY" dirty="0" smtClean="0"/>
              <a:t> لمدة سنة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ar-SY" b="1" dirty="0" err="1" smtClean="0">
                <a:solidFill>
                  <a:srgbClr val="FFFF00"/>
                </a:solidFill>
              </a:rPr>
              <a:t>تاثيرات</a:t>
            </a:r>
            <a:r>
              <a:rPr lang="ar-SY" b="1" dirty="0" smtClean="0">
                <a:solidFill>
                  <a:srgbClr val="FFFF00"/>
                </a:solidFill>
              </a:rPr>
              <a:t> جانبية : </a:t>
            </a:r>
            <a:r>
              <a:rPr lang="ar-SY" dirty="0" smtClean="0"/>
              <a:t>شد صدري- زلة تنفسية- تفاعلات </a:t>
            </a:r>
            <a:r>
              <a:rPr lang="ar-SY" dirty="0" err="1" smtClean="0"/>
              <a:t>تحسسية</a:t>
            </a:r>
            <a:r>
              <a:rPr lang="ar-SY" dirty="0" smtClean="0"/>
              <a:t> باكرة </a:t>
            </a:r>
            <a:r>
              <a:rPr lang="ar-SY" dirty="0" err="1" smtClean="0"/>
              <a:t>و</a:t>
            </a:r>
            <a:r>
              <a:rPr lang="ar-SY" dirty="0" smtClean="0"/>
              <a:t> </a:t>
            </a:r>
            <a:r>
              <a:rPr lang="ar-SY" dirty="0" err="1" smtClean="0"/>
              <a:t>متاخرة</a:t>
            </a:r>
            <a:r>
              <a:rPr lang="ar-SY" dirty="0" smtClean="0"/>
              <a:t> – </a:t>
            </a:r>
            <a:r>
              <a:rPr lang="ar-SY" dirty="0" err="1" smtClean="0"/>
              <a:t>يؤهب</a:t>
            </a:r>
            <a:r>
              <a:rPr lang="ar-SY" dirty="0" smtClean="0"/>
              <a:t> لحدوث </a:t>
            </a:r>
            <a:r>
              <a:rPr lang="ar-SY" dirty="0" err="1" smtClean="0"/>
              <a:t>الانتانات</a:t>
            </a:r>
            <a:r>
              <a:rPr lang="ar-SY" dirty="0" smtClean="0"/>
              <a:t> و </a:t>
            </a:r>
            <a:r>
              <a:rPr lang="ar-SY" dirty="0" err="1" smtClean="0"/>
              <a:t>الاخماج</a:t>
            </a:r>
            <a:r>
              <a:rPr lang="ar-SY" dirty="0" smtClean="0"/>
              <a:t> الفطرية </a:t>
            </a:r>
            <a:r>
              <a:rPr lang="ar-SY" dirty="0" err="1" smtClean="0"/>
              <a:t>و</a:t>
            </a:r>
            <a:r>
              <a:rPr lang="ar-SY" dirty="0" smtClean="0"/>
              <a:t> </a:t>
            </a:r>
            <a:r>
              <a:rPr lang="en-US" dirty="0" smtClean="0"/>
              <a:t>TB</a:t>
            </a:r>
            <a:endParaRPr lang="ar-SY" dirty="0" smtClean="0"/>
          </a:p>
          <a:p>
            <a:pPr marL="514350" indent="-514350"/>
            <a:r>
              <a:rPr lang="ar-SY" dirty="0" err="1" smtClean="0"/>
              <a:t>يؤهب</a:t>
            </a:r>
            <a:r>
              <a:rPr lang="ar-SY" dirty="0" smtClean="0"/>
              <a:t> لحدوث </a:t>
            </a:r>
            <a:r>
              <a:rPr lang="ar-SY" dirty="0" err="1" smtClean="0"/>
              <a:t>اللنفوما</a:t>
            </a:r>
            <a:r>
              <a:rPr lang="ar-SY" dirty="0" smtClean="0"/>
              <a:t> – تفاعل شبيه </a:t>
            </a:r>
            <a:r>
              <a:rPr lang="ar-SY" dirty="0" err="1" smtClean="0"/>
              <a:t>بالذؤبة</a:t>
            </a:r>
            <a:r>
              <a:rPr lang="ar-SY" dirty="0" smtClean="0"/>
              <a:t> – أضداد </a:t>
            </a:r>
            <a:r>
              <a:rPr lang="en-US" dirty="0" smtClean="0"/>
              <a:t>DNA</a:t>
            </a:r>
            <a:r>
              <a:rPr lang="ar-SY" dirty="0" smtClean="0"/>
              <a:t>و </a:t>
            </a:r>
            <a:r>
              <a:rPr lang="en-US" dirty="0" smtClean="0"/>
              <a:t>ANA</a:t>
            </a:r>
            <a:endParaRPr lang="ar-SY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ar-SY" dirty="0" smtClean="0">
                <a:solidFill>
                  <a:srgbClr val="FFFF00"/>
                </a:solidFill>
              </a:rPr>
              <a:t>مضادات </a:t>
            </a:r>
            <a:r>
              <a:rPr lang="ar-SY" dirty="0" err="1" smtClean="0">
                <a:solidFill>
                  <a:srgbClr val="FFFF00"/>
                </a:solidFill>
              </a:rPr>
              <a:t>الاستطباب</a:t>
            </a:r>
            <a:r>
              <a:rPr lang="ar-SY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/>
            <a:r>
              <a:rPr lang="ar-SY" dirty="0" smtClean="0"/>
              <a:t>وجود </a:t>
            </a:r>
            <a:r>
              <a:rPr lang="ar-SY" dirty="0" err="1" smtClean="0"/>
              <a:t>انتان</a:t>
            </a:r>
            <a:r>
              <a:rPr lang="ar-SY" dirty="0" smtClean="0"/>
              <a:t> – وجود </a:t>
            </a:r>
            <a:r>
              <a:rPr lang="ar-SY" dirty="0" err="1" smtClean="0"/>
              <a:t>خراجات</a:t>
            </a:r>
            <a:r>
              <a:rPr lang="ar-SY" dirty="0" smtClean="0"/>
              <a:t> – </a:t>
            </a:r>
            <a:r>
              <a:rPr lang="en-US" dirty="0" smtClean="0"/>
              <a:t>TB</a:t>
            </a:r>
            <a:r>
              <a:rPr lang="ar-SY" dirty="0" smtClean="0"/>
              <a:t> – وجود </a:t>
            </a:r>
            <a:r>
              <a:rPr lang="ar-SY" dirty="0" err="1" smtClean="0"/>
              <a:t>تضيقات</a:t>
            </a:r>
            <a:r>
              <a:rPr lang="ar-SY" dirty="0" smtClean="0"/>
              <a:t> – قصور القلب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37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الجراحة</a:t>
            </a:r>
          </a:p>
          <a:p>
            <a:pPr>
              <a:buFont typeface="Wingdings" pitchFamily="2" charset="2"/>
              <a:buChar char="v"/>
            </a:pPr>
            <a:r>
              <a:rPr lang="ar-SY" sz="3600" dirty="0" smtClean="0"/>
              <a:t>تلعب الجراحة دوراً هاماً في معالجة داء </a:t>
            </a:r>
            <a:r>
              <a:rPr lang="ar-SY" sz="3600" dirty="0" err="1" smtClean="0"/>
              <a:t>كرون</a:t>
            </a:r>
            <a:r>
              <a:rPr lang="ar-SY" sz="3600" dirty="0" smtClean="0"/>
              <a:t> للسيطرة على الأعراض </a:t>
            </a:r>
            <a:r>
              <a:rPr lang="ar-SY" sz="3600" dirty="0" err="1" smtClean="0"/>
              <a:t>و</a:t>
            </a:r>
            <a:r>
              <a:rPr lang="ar-SY" sz="3600" dirty="0" smtClean="0"/>
              <a:t> لمعالجة </a:t>
            </a:r>
            <a:r>
              <a:rPr lang="ar-SY" sz="3600" dirty="0" err="1" smtClean="0"/>
              <a:t>الاختلاطات</a:t>
            </a:r>
            <a:endParaRPr lang="ar-SY" sz="3600" dirty="0" smtClean="0"/>
          </a:p>
          <a:p>
            <a:pPr>
              <a:buFont typeface="Wingdings" pitchFamily="2" charset="2"/>
              <a:buChar char="v"/>
            </a:pPr>
            <a:r>
              <a:rPr lang="ar-SY" sz="3600" dirty="0" smtClean="0"/>
              <a:t>بسبب </a:t>
            </a:r>
            <a:r>
              <a:rPr lang="ar-SY" sz="3600" dirty="0" err="1" smtClean="0"/>
              <a:t>النكس</a:t>
            </a:r>
            <a:r>
              <a:rPr lang="ar-SY" sz="3600" dirty="0" smtClean="0"/>
              <a:t> العالي بعد القطع القطعي فإن الدراسات توجه للمحافظة على طول الأمعاء</a:t>
            </a:r>
          </a:p>
          <a:p>
            <a:pPr>
              <a:buFont typeface="Wingdings" pitchFamily="2" charset="2"/>
              <a:buChar char="v"/>
            </a:pPr>
            <a:r>
              <a:rPr lang="ar-SY" sz="3600" dirty="0" smtClean="0"/>
              <a:t>حيث أن أخذ مسافة عريضة من الحواف </a:t>
            </a:r>
            <a:r>
              <a:rPr lang="ar-SY" sz="3600" dirty="0" err="1" smtClean="0"/>
              <a:t>لاينقص</a:t>
            </a:r>
            <a:r>
              <a:rPr lang="ar-SY" sz="3600" dirty="0" smtClean="0"/>
              <a:t> من نسبة </a:t>
            </a:r>
            <a:r>
              <a:rPr lang="ar-SY" sz="3600" dirty="0" err="1" smtClean="0"/>
              <a:t>النكس</a:t>
            </a:r>
            <a:endParaRPr lang="ar-SY" sz="3600" dirty="0" smtClean="0"/>
          </a:p>
          <a:p>
            <a:pPr>
              <a:buFont typeface="Wingdings" pitchFamily="2" charset="2"/>
              <a:buChar char="v"/>
            </a:pPr>
            <a:r>
              <a:rPr lang="ar-SY" sz="3600" dirty="0" err="1" smtClean="0"/>
              <a:t>النكس</a:t>
            </a:r>
            <a:r>
              <a:rPr lang="ar-SY" sz="3600" dirty="0" smtClean="0"/>
              <a:t> دائماً يحدث قرب </a:t>
            </a:r>
            <a:r>
              <a:rPr lang="ar-SY" sz="3600" dirty="0" err="1" smtClean="0"/>
              <a:t>المفاغرة</a:t>
            </a:r>
            <a:endParaRPr lang="ar-SY" sz="3600" dirty="0" smtClean="0"/>
          </a:p>
          <a:p>
            <a:pPr>
              <a:buFont typeface="Wingdings" pitchFamily="2" charset="2"/>
              <a:buChar char="v"/>
            </a:pPr>
            <a:r>
              <a:rPr lang="ar-SY" sz="3600" dirty="0" smtClean="0"/>
              <a:t>أما </a:t>
            </a:r>
            <a:r>
              <a:rPr lang="ar-SY" sz="3600" dirty="0" err="1" smtClean="0"/>
              <a:t>النكس</a:t>
            </a:r>
            <a:r>
              <a:rPr lang="ar-SY" sz="3600" dirty="0" smtClean="0"/>
              <a:t> بعد استئصال المستقيم </a:t>
            </a:r>
            <a:r>
              <a:rPr lang="ar-SY" sz="3600" dirty="0" err="1" smtClean="0"/>
              <a:t>و</a:t>
            </a:r>
            <a:r>
              <a:rPr lang="ar-SY" sz="3600" dirty="0" smtClean="0"/>
              <a:t> </a:t>
            </a:r>
            <a:r>
              <a:rPr lang="ar-SY" sz="3600" dirty="0" err="1" smtClean="0"/>
              <a:t>الكولون</a:t>
            </a:r>
            <a:r>
              <a:rPr lang="ar-SY" sz="3600" dirty="0" smtClean="0"/>
              <a:t> فهو غير شائع</a:t>
            </a:r>
          </a:p>
          <a:p>
            <a:pPr>
              <a:buFont typeface="Wingdings" pitchFamily="2" charset="2"/>
              <a:buChar char="v"/>
            </a:pPr>
            <a:endParaRPr lang="ar-SA" sz="36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38</a:t>
            </a:fld>
            <a:endParaRPr lang="ar-SA"/>
          </a:p>
        </p:txBody>
      </p:sp>
    </p:spTree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sz="4000" b="1" dirty="0" smtClean="0">
                <a:solidFill>
                  <a:srgbClr val="FF0000"/>
                </a:solidFill>
              </a:rPr>
              <a:t>تستطب المعالجة الجراحية في الحالات التالية</a:t>
            </a:r>
            <a:endParaRPr lang="ar-SY" sz="44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Y" sz="3600" dirty="0" err="1" smtClean="0"/>
              <a:t>التضيقات</a:t>
            </a:r>
            <a:r>
              <a:rPr lang="ar-SY" sz="3600" dirty="0" smtClean="0"/>
              <a:t> الليفية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3600" dirty="0" err="1" smtClean="0"/>
              <a:t>النواسير</a:t>
            </a:r>
            <a:endParaRPr lang="ar-SY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ar-SY" sz="3600" dirty="0" err="1" smtClean="0"/>
              <a:t>الخراجات</a:t>
            </a:r>
            <a:endParaRPr lang="ar-SY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ar-SY" sz="3600" dirty="0" err="1" smtClean="0"/>
              <a:t>التسرطن</a:t>
            </a:r>
            <a:endParaRPr lang="ar-SY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ar-SY" sz="3600" dirty="0" err="1" smtClean="0"/>
              <a:t>الإنثقاب</a:t>
            </a:r>
            <a:endParaRPr lang="ar-SY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ar-SY" sz="3600" dirty="0" smtClean="0"/>
              <a:t>فشل النمو عند الأطفال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3600" dirty="0" smtClean="0"/>
              <a:t>فشل العلاج الدوائي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3600" dirty="0" smtClean="0"/>
              <a:t>النزف</a:t>
            </a:r>
          </a:p>
          <a:p>
            <a:pPr marL="514350" indent="-514350">
              <a:buFont typeface="+mj-lt"/>
              <a:buAutoNum type="arabicPeriod"/>
            </a:pPr>
            <a:endParaRPr lang="ar-SY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39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sz="4800" b="1" dirty="0" smtClean="0">
                <a:solidFill>
                  <a:srgbClr val="FF0000"/>
                </a:solidFill>
              </a:rPr>
              <a:t>تعريف</a:t>
            </a:r>
          </a:p>
          <a:p>
            <a:pPr>
              <a:buFont typeface="Wingdings" pitchFamily="2" charset="2"/>
              <a:buChar char="v"/>
            </a:pPr>
            <a:r>
              <a:rPr lang="ar-SY" sz="3600" dirty="0" smtClean="0"/>
              <a:t>داء </a:t>
            </a:r>
            <a:r>
              <a:rPr lang="ar-SY" sz="3600" dirty="0" err="1" smtClean="0"/>
              <a:t>كرون</a:t>
            </a:r>
            <a:r>
              <a:rPr lang="ar-SY" sz="3600" dirty="0" smtClean="0"/>
              <a:t> هو حالة التهابية مزمنة كامنة تصيب أي قسم من الجهاز الهضمي من الفم         الشرج مع ميل </a:t>
            </a:r>
            <a:r>
              <a:rPr lang="ar-SY" sz="3600" dirty="0" err="1" smtClean="0"/>
              <a:t>لاصابة</a:t>
            </a:r>
            <a:r>
              <a:rPr lang="ar-SY" sz="3600" dirty="0" smtClean="0"/>
              <a:t> نهاية </a:t>
            </a:r>
            <a:r>
              <a:rPr lang="ar-SY" sz="3600" dirty="0" err="1" smtClean="0"/>
              <a:t>الدقاق</a:t>
            </a:r>
            <a:r>
              <a:rPr lang="ar-SY" sz="3600" dirty="0" smtClean="0"/>
              <a:t> و القسم القريب من </a:t>
            </a:r>
            <a:r>
              <a:rPr lang="ar-SY" sz="3600" dirty="0" err="1" smtClean="0"/>
              <a:t>الكولون</a:t>
            </a:r>
            <a:endParaRPr lang="ar-SY" sz="3600" dirty="0" smtClean="0"/>
          </a:p>
          <a:p>
            <a:pPr>
              <a:buFont typeface="Wingdings" pitchFamily="2" charset="2"/>
              <a:buChar char="v"/>
            </a:pPr>
            <a:r>
              <a:rPr lang="ar-SY" sz="3600" dirty="0" err="1" smtClean="0"/>
              <a:t>الاصابة</a:t>
            </a:r>
            <a:r>
              <a:rPr lang="ar-SY" sz="3600" dirty="0" smtClean="0"/>
              <a:t> غالبا غير مستمرة على طول </a:t>
            </a:r>
            <a:r>
              <a:rPr lang="ar-SY" sz="3600" dirty="0" err="1" smtClean="0"/>
              <a:t>الامعاء</a:t>
            </a:r>
            <a:endParaRPr lang="ar-SY" sz="3600" dirty="0" smtClean="0"/>
          </a:p>
          <a:p>
            <a:pPr>
              <a:buFont typeface="Wingdings" pitchFamily="2" charset="2"/>
              <a:buChar char="v"/>
            </a:pPr>
            <a:r>
              <a:rPr lang="ar-SY" sz="3600" dirty="0" err="1" smtClean="0"/>
              <a:t>الاصابة</a:t>
            </a:r>
            <a:r>
              <a:rPr lang="ar-SY" sz="3600" dirty="0" smtClean="0"/>
              <a:t> تصيب جميع الطبقات من المخاطية       المصلية</a:t>
            </a:r>
          </a:p>
          <a:p>
            <a:r>
              <a:rPr lang="ar-SY" sz="3600" dirty="0" smtClean="0"/>
              <a:t>50 % تصيب نهاية </a:t>
            </a:r>
            <a:r>
              <a:rPr lang="ar-SY" sz="3600" dirty="0" err="1" smtClean="0"/>
              <a:t>الدقاق</a:t>
            </a:r>
            <a:r>
              <a:rPr lang="ar-SY" sz="3600" dirty="0" smtClean="0"/>
              <a:t> و الوصل </a:t>
            </a:r>
            <a:r>
              <a:rPr lang="ar-SY" sz="3600" dirty="0" err="1" smtClean="0"/>
              <a:t>الدقاقي</a:t>
            </a:r>
            <a:r>
              <a:rPr lang="ar-SY" sz="3600" dirty="0" smtClean="0"/>
              <a:t> </a:t>
            </a:r>
            <a:r>
              <a:rPr lang="ar-SY" sz="3600" dirty="0" err="1" smtClean="0"/>
              <a:t>الاعوري</a:t>
            </a:r>
            <a:endParaRPr lang="ar-SY" sz="3600" dirty="0" smtClean="0"/>
          </a:p>
          <a:p>
            <a:r>
              <a:rPr lang="ar-SY" sz="3600" dirty="0" smtClean="0"/>
              <a:t>25 % تصيب </a:t>
            </a:r>
            <a:r>
              <a:rPr lang="ar-SY" sz="3600" dirty="0" err="1" smtClean="0"/>
              <a:t>الامعاء</a:t>
            </a:r>
            <a:r>
              <a:rPr lang="ar-SY" sz="3600" dirty="0" smtClean="0"/>
              <a:t> الدقيقة</a:t>
            </a:r>
          </a:p>
          <a:p>
            <a:r>
              <a:rPr lang="ar-SY" sz="3600" dirty="0" smtClean="0"/>
              <a:t>20 % تصيب </a:t>
            </a:r>
            <a:r>
              <a:rPr lang="ar-SY" sz="3600" dirty="0" err="1" smtClean="0"/>
              <a:t>الكولونات</a:t>
            </a:r>
            <a:endParaRPr lang="ar-SY" sz="3600" dirty="0" smtClean="0"/>
          </a:p>
          <a:p>
            <a:r>
              <a:rPr lang="ar-SY" sz="3600" dirty="0" smtClean="0"/>
              <a:t>5 % الجهاز الهضمي العلوي</a:t>
            </a:r>
          </a:p>
          <a:p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4267200" y="1752600"/>
            <a:ext cx="838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1676400" y="3581400"/>
            <a:ext cx="685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ar-SY" sz="8800" b="1" dirty="0" smtClean="0"/>
          </a:p>
          <a:p>
            <a:pPr algn="ctr">
              <a:buNone/>
            </a:pPr>
            <a:r>
              <a:rPr lang="ar-SY" sz="8800" b="1" dirty="0" smtClean="0">
                <a:latin typeface="Cooper Black" pitchFamily="18" charset="0"/>
              </a:rPr>
              <a:t>وشـكــراً</a:t>
            </a:r>
          </a:p>
          <a:p>
            <a:pPr>
              <a:buNone/>
            </a:pPr>
            <a:endParaRPr lang="ar-SY" dirty="0" smtClean="0"/>
          </a:p>
          <a:p>
            <a:pPr algn="ctr">
              <a:buNone/>
            </a:pPr>
            <a:r>
              <a:rPr lang="en-US" sz="9600" b="1" dirty="0" smtClean="0"/>
              <a:t>Thank you</a:t>
            </a:r>
          </a:p>
          <a:p>
            <a:pPr>
              <a:buNone/>
            </a:pPr>
            <a:endParaRPr lang="en-US" sz="9600" b="1" dirty="0" smtClean="0"/>
          </a:p>
          <a:p>
            <a:pPr>
              <a:buNone/>
            </a:pPr>
            <a:endParaRPr lang="ar-SA" sz="9600" b="1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40</a:t>
            </a:fld>
            <a:endParaRPr lang="ar-SA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ar-SY" sz="3500" b="1" dirty="0" smtClean="0">
                <a:solidFill>
                  <a:srgbClr val="FF0000"/>
                </a:solidFill>
              </a:rPr>
              <a:t>الأعراض </a:t>
            </a:r>
            <a:r>
              <a:rPr lang="ar-SY" sz="3500" b="1" dirty="0" err="1" smtClean="0">
                <a:solidFill>
                  <a:srgbClr val="FF0000"/>
                </a:solidFill>
              </a:rPr>
              <a:t>السريرية</a:t>
            </a:r>
            <a:endParaRPr lang="ar-SY" sz="35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ar-SY" dirty="0" smtClean="0"/>
              <a:t>الألم </a:t>
            </a:r>
            <a:r>
              <a:rPr lang="ar-SY" dirty="0" err="1" smtClean="0"/>
              <a:t>البطني</a:t>
            </a:r>
            <a:r>
              <a:rPr lang="ar-SY" dirty="0" smtClean="0"/>
              <a:t> ,</a:t>
            </a:r>
            <a:r>
              <a:rPr lang="ar-SY" dirty="0" err="1" smtClean="0"/>
              <a:t>ماغص</a:t>
            </a:r>
            <a:r>
              <a:rPr lang="ar-SY" dirty="0" smtClean="0"/>
              <a:t> متقطع أو مستمر شديد , أكثر </a:t>
            </a:r>
            <a:r>
              <a:rPr lang="ar-SY" dirty="0" err="1" smtClean="0"/>
              <a:t>مايتوضع</a:t>
            </a:r>
            <a:r>
              <a:rPr lang="ar-SY" dirty="0" smtClean="0"/>
              <a:t> بالحفرة </a:t>
            </a:r>
            <a:r>
              <a:rPr lang="ar-SY" dirty="0" err="1" smtClean="0"/>
              <a:t>الحرقفية</a:t>
            </a:r>
            <a:r>
              <a:rPr lang="ar-SY" dirty="0" smtClean="0"/>
              <a:t> اليمنى 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smtClean="0"/>
              <a:t>الإسهال , هو العرض الأكثر شيوعاً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smtClean="0"/>
              <a:t>بسبب زيادة </a:t>
            </a:r>
            <a:r>
              <a:rPr lang="ar-SY" dirty="0" err="1" smtClean="0"/>
              <a:t>نفوذية</a:t>
            </a:r>
            <a:r>
              <a:rPr lang="ar-SY" dirty="0" smtClean="0"/>
              <a:t> الأمعاء الملتهبة للسوائل </a:t>
            </a:r>
            <a:r>
              <a:rPr lang="ar-SY" dirty="0" err="1" smtClean="0"/>
              <a:t>و</a:t>
            </a:r>
            <a:r>
              <a:rPr lang="ar-SY" dirty="0" smtClean="0"/>
              <a:t> </a:t>
            </a:r>
            <a:r>
              <a:rPr lang="ar-SY" dirty="0" err="1" smtClean="0"/>
              <a:t>الشوارد</a:t>
            </a:r>
            <a:endParaRPr lang="ar-SY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smtClean="0"/>
              <a:t>فرط </a:t>
            </a:r>
            <a:r>
              <a:rPr lang="ar-SY" dirty="0" err="1" smtClean="0"/>
              <a:t>النبيت</a:t>
            </a:r>
            <a:r>
              <a:rPr lang="ar-SY" dirty="0" smtClean="0"/>
              <a:t> الجرثومي بالأمعاء </a:t>
            </a:r>
            <a:r>
              <a:rPr lang="ar-SY" dirty="0" err="1" smtClean="0"/>
              <a:t>المتضيقة</a:t>
            </a:r>
            <a:endParaRPr lang="ar-SY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smtClean="0"/>
              <a:t>زيادة حركية الأمعاء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err="1" smtClean="0"/>
              <a:t>اسهالات</a:t>
            </a:r>
            <a:r>
              <a:rPr lang="ar-SY" dirty="0" smtClean="0"/>
              <a:t> </a:t>
            </a:r>
            <a:r>
              <a:rPr lang="ar-SY" dirty="0" err="1" smtClean="0"/>
              <a:t>دهنية</a:t>
            </a:r>
            <a:r>
              <a:rPr lang="ar-SY" dirty="0" smtClean="0"/>
              <a:t> ( </a:t>
            </a:r>
            <a:r>
              <a:rPr lang="ar-SY" dirty="0" err="1" smtClean="0"/>
              <a:t>اصابة</a:t>
            </a:r>
            <a:r>
              <a:rPr lang="ar-SY" dirty="0" smtClean="0"/>
              <a:t> نهاية </a:t>
            </a:r>
            <a:r>
              <a:rPr lang="ar-SY" dirty="0" err="1" smtClean="0"/>
              <a:t>الدقاق</a:t>
            </a:r>
            <a:r>
              <a:rPr lang="ar-SY" dirty="0" smtClean="0"/>
              <a:t>,أو القطع الجراحي )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ar-SY" dirty="0" smtClean="0"/>
              <a:t>النزف </a:t>
            </a:r>
            <a:r>
              <a:rPr lang="ar-SY" dirty="0" err="1" smtClean="0"/>
              <a:t>المستقيمي</a:t>
            </a:r>
            <a:r>
              <a:rPr lang="ar-SY" dirty="0" smtClean="0"/>
              <a:t> غير شائع , دم خفي بالبراز 50 %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ar-SY" dirty="0" smtClean="0"/>
              <a:t>أعراض عامة, حرارة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ar-SY" dirty="0" smtClean="0"/>
              <a:t>تأخر نمو عند الأطفال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ar-SY" dirty="0" smtClean="0"/>
              <a:t>المرض حول الشرج </a:t>
            </a:r>
          </a:p>
          <a:p>
            <a:pPr marL="514350" indent="-514350">
              <a:buNone/>
            </a:pPr>
            <a:r>
              <a:rPr lang="ar-SY" dirty="0" smtClean="0"/>
              <a:t>تقرحات,شقوق , </a:t>
            </a:r>
            <a:r>
              <a:rPr lang="ar-SY" dirty="0" err="1" smtClean="0"/>
              <a:t>خراجات</a:t>
            </a:r>
            <a:r>
              <a:rPr lang="ar-SY" dirty="0" smtClean="0"/>
              <a:t> , </a:t>
            </a:r>
            <a:r>
              <a:rPr lang="ar-SY" dirty="0" err="1" smtClean="0"/>
              <a:t>نواسير</a:t>
            </a:r>
            <a:r>
              <a:rPr lang="ar-SY" dirty="0" smtClean="0"/>
              <a:t> حول الشرج</a:t>
            </a:r>
          </a:p>
          <a:p>
            <a:pPr marL="514350" indent="-514350">
              <a:buFont typeface="Wingdings" pitchFamily="2" charset="2"/>
              <a:buChar char="§"/>
            </a:pP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صاص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ar-SY" dirty="0" smtClean="0"/>
              <a:t>نقص التغذية ونقص الوزن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smtClean="0"/>
              <a:t>سوء الامتصاص بسبب </a:t>
            </a:r>
            <a:r>
              <a:rPr lang="ar-SY" dirty="0" err="1" smtClean="0"/>
              <a:t>الاصابة</a:t>
            </a:r>
            <a:r>
              <a:rPr lang="ar-SY" dirty="0" smtClean="0"/>
              <a:t> الواسعة </a:t>
            </a:r>
            <a:r>
              <a:rPr lang="ar-SY" dirty="0" err="1" smtClean="0"/>
              <a:t>للامعاء</a:t>
            </a:r>
            <a:endParaRPr lang="ar-SY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smtClean="0"/>
              <a:t>خسارة البروتينات من خلال </a:t>
            </a:r>
            <a:r>
              <a:rPr lang="ar-SY" dirty="0" err="1" smtClean="0"/>
              <a:t>الامعاء</a:t>
            </a:r>
            <a:r>
              <a:rPr lang="ar-SY" dirty="0" smtClean="0"/>
              <a:t> الملتهبة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smtClean="0"/>
              <a:t>أهم سبب هو قلة الوارد بسبب الخوف من الألم </a:t>
            </a:r>
            <a:r>
              <a:rPr lang="ar-SY" dirty="0" err="1" smtClean="0"/>
              <a:t>البطني</a:t>
            </a:r>
            <a:r>
              <a:rPr lang="ar-SY" dirty="0" smtClean="0"/>
              <a:t> و </a:t>
            </a:r>
            <a:r>
              <a:rPr lang="ar-SY" dirty="0" err="1" smtClean="0"/>
              <a:t>الاسهال</a:t>
            </a:r>
            <a:endParaRPr lang="ar-SY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smtClean="0"/>
              <a:t>زيادة الطاقة </a:t>
            </a:r>
            <a:r>
              <a:rPr lang="ar-SY" dirty="0" err="1" smtClean="0"/>
              <a:t>و</a:t>
            </a:r>
            <a:r>
              <a:rPr lang="ar-SY" dirty="0" smtClean="0"/>
              <a:t> متطلبات </a:t>
            </a:r>
            <a:r>
              <a:rPr lang="ar-SY" dirty="0" err="1" smtClean="0"/>
              <a:t>الاستقلاب</a:t>
            </a:r>
            <a:endParaRPr lang="ar-SY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smtClean="0"/>
              <a:t>سوء امتصاص (الحديد,</a:t>
            </a:r>
            <a:r>
              <a:rPr lang="ar-SY" dirty="0" err="1" smtClean="0"/>
              <a:t>الفولات</a:t>
            </a:r>
            <a:r>
              <a:rPr lang="ar-SY" dirty="0" smtClean="0"/>
              <a:t>,</a:t>
            </a:r>
            <a:r>
              <a:rPr lang="en-US" dirty="0" err="1" smtClean="0"/>
              <a:t>vit</a:t>
            </a:r>
            <a:r>
              <a:rPr lang="en-US" dirty="0" smtClean="0"/>
              <a:t> B12</a:t>
            </a:r>
            <a:r>
              <a:rPr lang="ar-SY" dirty="0" smtClean="0"/>
              <a:t>,</a:t>
            </a:r>
            <a:r>
              <a:rPr lang="ar-SY" dirty="0" err="1" smtClean="0"/>
              <a:t>الكلس</a:t>
            </a:r>
            <a:r>
              <a:rPr lang="ar-SY" dirty="0" smtClean="0"/>
              <a:t>,</a:t>
            </a:r>
            <a:r>
              <a:rPr lang="ar-SY" dirty="0" err="1" smtClean="0"/>
              <a:t>المغنزيوم</a:t>
            </a:r>
            <a:r>
              <a:rPr lang="ar-SY" dirty="0" smtClean="0"/>
              <a:t>.....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ar-SY" dirty="0" smtClean="0"/>
              <a:t>فقر الدم بسبب عوز ( الحديد, </a:t>
            </a:r>
            <a:r>
              <a:rPr lang="ar-SY" dirty="0" err="1" smtClean="0"/>
              <a:t>الفولات</a:t>
            </a:r>
            <a:r>
              <a:rPr lang="ar-SY" dirty="0" smtClean="0"/>
              <a:t>,</a:t>
            </a:r>
            <a:r>
              <a:rPr lang="en-US" dirty="0" smtClean="0"/>
              <a:t>vitB12 </a:t>
            </a:r>
            <a:endParaRPr lang="ar-SY" dirty="0" smtClean="0"/>
          </a:p>
          <a:p>
            <a:pPr marL="514350" indent="-514350">
              <a:buNone/>
            </a:pPr>
            <a:r>
              <a:rPr lang="ar-SY" dirty="0" smtClean="0"/>
              <a:t>                     </a:t>
            </a:r>
            <a:r>
              <a:rPr lang="ar-SY" dirty="0" err="1" smtClean="0"/>
              <a:t>الانتاج</a:t>
            </a:r>
            <a:r>
              <a:rPr lang="ar-SY" dirty="0" smtClean="0"/>
              <a:t> الزائد </a:t>
            </a:r>
            <a:r>
              <a:rPr lang="en-US" dirty="0" smtClean="0"/>
              <a:t>TNF </a:t>
            </a:r>
            <a:r>
              <a:rPr lang="ar-SY" dirty="0" smtClean="0"/>
              <a:t> , </a:t>
            </a:r>
            <a:r>
              <a:rPr lang="en-US" dirty="0" smtClean="0"/>
              <a:t>ILI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ar-SY" dirty="0" smtClean="0"/>
              <a:t>القهم </a:t>
            </a:r>
            <a:r>
              <a:rPr lang="ar-SY" dirty="0" err="1" smtClean="0"/>
              <a:t>و</a:t>
            </a:r>
            <a:r>
              <a:rPr lang="ar-SY" dirty="0" smtClean="0"/>
              <a:t> الغثيان </a:t>
            </a:r>
            <a:r>
              <a:rPr lang="ar-SY" dirty="0" err="1" smtClean="0"/>
              <a:t>و</a:t>
            </a:r>
            <a:r>
              <a:rPr lang="ar-SY" dirty="0" smtClean="0"/>
              <a:t> </a:t>
            </a:r>
            <a:r>
              <a:rPr lang="ar-SY" dirty="0" err="1" smtClean="0"/>
              <a:t>الاقياء</a:t>
            </a:r>
            <a:r>
              <a:rPr lang="ar-SY" dirty="0" smtClean="0"/>
              <a:t> بسبب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err="1" smtClean="0"/>
              <a:t>اصابة</a:t>
            </a:r>
            <a:r>
              <a:rPr lang="ar-SY" dirty="0" smtClean="0"/>
              <a:t> المعدة </a:t>
            </a:r>
            <a:r>
              <a:rPr lang="ar-SY" dirty="0" err="1" smtClean="0"/>
              <a:t>و</a:t>
            </a:r>
            <a:r>
              <a:rPr lang="ar-SY" dirty="0" smtClean="0"/>
              <a:t> </a:t>
            </a:r>
            <a:r>
              <a:rPr lang="ar-SY" dirty="0" err="1" smtClean="0"/>
              <a:t>العفج</a:t>
            </a:r>
            <a:endParaRPr lang="ar-SY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ar-SY" dirty="0" smtClean="0"/>
              <a:t>الأدوية المستخدمة بالمعالجة( </a:t>
            </a:r>
            <a:r>
              <a:rPr lang="ar-SY" dirty="0" err="1" smtClean="0"/>
              <a:t>السلفاسالازين</a:t>
            </a:r>
            <a:r>
              <a:rPr lang="ar-SY" dirty="0" smtClean="0"/>
              <a:t> , </a:t>
            </a:r>
            <a:r>
              <a:rPr lang="ar-SY" dirty="0" err="1" smtClean="0"/>
              <a:t>المترونيدازول</a:t>
            </a:r>
            <a:r>
              <a:rPr lang="ar-SY" dirty="0" smtClean="0"/>
              <a:t> , </a:t>
            </a:r>
            <a:r>
              <a:rPr lang="ar-SY" dirty="0" err="1" smtClean="0"/>
              <a:t>الازاثيوبرين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b="1" dirty="0" smtClean="0">
                <a:solidFill>
                  <a:srgbClr val="FF0000"/>
                </a:solidFill>
              </a:rPr>
              <a:t>الموجودات الباكرة لداء </a:t>
            </a:r>
            <a:r>
              <a:rPr lang="ar-SY" b="1" dirty="0" err="1" smtClean="0">
                <a:solidFill>
                  <a:srgbClr val="FF0000"/>
                </a:solidFill>
              </a:rPr>
              <a:t>كرون</a:t>
            </a:r>
            <a:endParaRPr lang="ar-SY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ar-SY" b="1" dirty="0" err="1" smtClean="0">
                <a:solidFill>
                  <a:srgbClr val="FFFF00"/>
                </a:solidFill>
              </a:rPr>
              <a:t>القرحات</a:t>
            </a:r>
            <a:r>
              <a:rPr lang="ar-SY" b="1" dirty="0" smtClean="0">
                <a:solidFill>
                  <a:srgbClr val="FFFF00"/>
                </a:solidFill>
              </a:rPr>
              <a:t> القلاعية </a:t>
            </a:r>
          </a:p>
          <a:p>
            <a:r>
              <a:rPr lang="ar-SY" dirty="0" err="1" smtClean="0"/>
              <a:t>قرحات</a:t>
            </a:r>
            <a:r>
              <a:rPr lang="ar-SY" dirty="0" smtClean="0"/>
              <a:t> صغيرة تحاط بهالة حمراء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ar-SY" b="1" dirty="0" smtClean="0">
                <a:solidFill>
                  <a:srgbClr val="FFFF00"/>
                </a:solidFill>
              </a:rPr>
              <a:t>الأورام الحبيبية </a:t>
            </a:r>
          </a:p>
          <a:p>
            <a:r>
              <a:rPr lang="ar-SY" dirty="0" err="1" smtClean="0"/>
              <a:t>تمبز</a:t>
            </a:r>
            <a:r>
              <a:rPr lang="ar-SY" dirty="0" smtClean="0"/>
              <a:t> بشكل كبير داء </a:t>
            </a:r>
            <a:r>
              <a:rPr lang="ar-SY" dirty="0" err="1" smtClean="0"/>
              <a:t>كرون</a:t>
            </a:r>
            <a:r>
              <a:rPr lang="ar-SY" dirty="0" smtClean="0"/>
              <a:t> ولكنها ليست </a:t>
            </a:r>
            <a:r>
              <a:rPr lang="ar-SY" dirty="0" err="1" smtClean="0"/>
              <a:t>واسمة</a:t>
            </a:r>
            <a:r>
              <a:rPr lang="ar-SY" dirty="0" smtClean="0"/>
              <a:t> له بشكل خاص</a:t>
            </a:r>
          </a:p>
          <a:p>
            <a:r>
              <a:rPr lang="ar-SY" dirty="0" smtClean="0"/>
              <a:t>15 % تشاهد بالتنظير 70 % بتشريح الجثث</a:t>
            </a:r>
          </a:p>
          <a:p>
            <a:r>
              <a:rPr lang="ar-SY" dirty="0" smtClean="0"/>
              <a:t>توجد بالمناطق المصابة </a:t>
            </a:r>
            <a:r>
              <a:rPr lang="ar-SY" dirty="0" err="1" smtClean="0"/>
              <a:t>و</a:t>
            </a:r>
            <a:r>
              <a:rPr lang="ar-SY" dirty="0" smtClean="0"/>
              <a:t> غير المصابة</a:t>
            </a:r>
          </a:p>
          <a:p>
            <a:r>
              <a:rPr lang="ar-SY" dirty="0" smtClean="0"/>
              <a:t>وعكس الأورام الحبيبية </a:t>
            </a:r>
            <a:r>
              <a:rPr lang="ar-SY" dirty="0" err="1" smtClean="0"/>
              <a:t>بالدرن</a:t>
            </a:r>
            <a:r>
              <a:rPr lang="ar-SY" dirty="0" smtClean="0"/>
              <a:t> ( ذات نخر مركزي, سلبية زرع </a:t>
            </a:r>
            <a:r>
              <a:rPr lang="ar-SY" dirty="0" err="1" smtClean="0"/>
              <a:t>الميكوباكتريم</a:t>
            </a:r>
            <a:r>
              <a:rPr lang="ar-SY" dirty="0" smtClean="0"/>
              <a:t> 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TNF</a:t>
            </a:r>
            <a:r>
              <a:rPr lang="ar-SY" dirty="0" smtClean="0">
                <a:solidFill>
                  <a:schemeClr val="bg1"/>
                </a:solidFill>
              </a:rPr>
              <a:t> ( العامل المنخر للورم هو العامل الرئيسي لتشكل الأورام الحبيبية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12.6 </a:t>
            </a:r>
            <a:r>
              <a:rPr lang="en-US" b="1" dirty="0" err="1" smtClean="0"/>
              <a:t>Aphthous</a:t>
            </a:r>
            <a:r>
              <a:rPr lang="en-US" b="1" dirty="0" smtClean="0"/>
              <a:t> erosions in early phase of </a:t>
            </a:r>
            <a:r>
              <a:rPr lang="en-US" b="1" dirty="0" err="1" smtClean="0"/>
              <a:t>Crohn</a:t>
            </a:r>
            <a:r>
              <a:rPr lang="en-US" b="1" dirty="0" smtClean="0"/>
              <a:t> disease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6096000"/>
            <a:ext cx="45720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b </a:t>
            </a:r>
            <a:r>
              <a:rPr lang="en-US" dirty="0" err="1" smtClean="0"/>
              <a:t>Aphthous</a:t>
            </a:r>
            <a:r>
              <a:rPr lang="en-US" dirty="0" smtClean="0"/>
              <a:t> erosion in ascending colon.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724401" y="6096000"/>
            <a:ext cx="44196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1800" dirty="0" smtClean="0"/>
              <a:t>c </a:t>
            </a:r>
            <a:r>
              <a:rPr lang="en-US" sz="1800" dirty="0" err="1" smtClean="0"/>
              <a:t>Aphthae</a:t>
            </a:r>
            <a:r>
              <a:rPr lang="en-US" sz="1800" dirty="0" smtClean="0"/>
              <a:t> in the sigmoid colon. Other</a:t>
            </a:r>
          </a:p>
          <a:p>
            <a:pPr algn="l"/>
            <a:r>
              <a:rPr lang="en-US" sz="1800" dirty="0" smtClean="0"/>
              <a:t>lesions were also nearby</a:t>
            </a:r>
            <a:endParaRPr lang="ar-SA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1" y="1143000"/>
            <a:ext cx="4419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457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b="1" dirty="0" smtClean="0">
                <a:solidFill>
                  <a:srgbClr val="FF0000"/>
                </a:solidFill>
              </a:rPr>
              <a:t>العلامات المتأخرة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smtClean="0"/>
              <a:t>مع </a:t>
            </a:r>
            <a:r>
              <a:rPr lang="ar-SY" dirty="0" err="1" smtClean="0"/>
              <a:t>ازمان</a:t>
            </a:r>
            <a:r>
              <a:rPr lang="ar-SY" dirty="0" smtClean="0"/>
              <a:t> المرض تندمج </a:t>
            </a:r>
            <a:r>
              <a:rPr lang="ar-SY" dirty="0" err="1" smtClean="0"/>
              <a:t>القرحات</a:t>
            </a:r>
            <a:r>
              <a:rPr lang="ar-SY" dirty="0" smtClean="0"/>
              <a:t> القلاعية مع بعضها لتشكل </a:t>
            </a:r>
            <a:r>
              <a:rPr lang="ar-SY" dirty="0" err="1" smtClean="0"/>
              <a:t>قرحات</a:t>
            </a:r>
            <a:r>
              <a:rPr lang="ar-SY" dirty="0" smtClean="0"/>
              <a:t> أكبر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ar-SY" dirty="0" smtClean="0"/>
              <a:t>تندمج </a:t>
            </a:r>
            <a:r>
              <a:rPr lang="ar-SY" dirty="0" err="1" smtClean="0"/>
              <a:t>القرحات</a:t>
            </a:r>
            <a:r>
              <a:rPr lang="ar-SY" dirty="0" smtClean="0"/>
              <a:t> بشكل </a:t>
            </a:r>
            <a:r>
              <a:rPr lang="ar-SY" dirty="0" err="1" smtClean="0"/>
              <a:t>طولاني</a:t>
            </a:r>
            <a:r>
              <a:rPr lang="ar-SY" dirty="0" smtClean="0"/>
              <a:t> و عرضاني لتشكل مظهر حجارة الرصيف ( </a:t>
            </a:r>
            <a:r>
              <a:rPr lang="en-US" dirty="0" smtClean="0"/>
              <a:t>Cobble stone </a:t>
            </a:r>
            <a:r>
              <a:rPr lang="ar-SY" dirty="0" smtClean="0"/>
              <a:t>)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ar-SY" dirty="0" smtClean="0"/>
              <a:t>تجمعات </a:t>
            </a:r>
            <a:r>
              <a:rPr lang="ar-SY" dirty="0" err="1" smtClean="0"/>
              <a:t>لنفاوية</a:t>
            </a:r>
            <a:r>
              <a:rPr lang="ar-SY" dirty="0" smtClean="0"/>
              <a:t> تحت المخاطية       الصفيحة العضلية</a:t>
            </a:r>
          </a:p>
          <a:p>
            <a:pPr marL="514350" indent="-514350">
              <a:buNone/>
            </a:pPr>
            <a:r>
              <a:rPr lang="ar-SY" dirty="0" smtClean="0"/>
              <a:t>وهذه علامة </a:t>
            </a:r>
            <a:r>
              <a:rPr lang="ar-SY" dirty="0" err="1" smtClean="0"/>
              <a:t>واسمة</a:t>
            </a:r>
            <a:r>
              <a:rPr lang="ar-SY" dirty="0" smtClean="0"/>
              <a:t> لداء </a:t>
            </a:r>
            <a:r>
              <a:rPr lang="ar-SY" dirty="0" err="1" smtClean="0"/>
              <a:t>كرون</a:t>
            </a:r>
            <a:r>
              <a:rPr lang="ar-SY" dirty="0" smtClean="0"/>
              <a:t> حتى في حال غياب الأورام الحبيبية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ar-SY" dirty="0" err="1" smtClean="0"/>
              <a:t>النواسير</a:t>
            </a:r>
            <a:r>
              <a:rPr lang="ar-SY" dirty="0" smtClean="0"/>
              <a:t> و </a:t>
            </a:r>
            <a:r>
              <a:rPr lang="ar-SY" dirty="0" err="1" smtClean="0"/>
              <a:t>التضيقات</a:t>
            </a:r>
            <a:r>
              <a:rPr lang="ar-SY" dirty="0" smtClean="0"/>
              <a:t> علامات متأخرة بداء </a:t>
            </a:r>
            <a:r>
              <a:rPr lang="ar-SY" dirty="0" err="1" smtClean="0"/>
              <a:t>كرون</a:t>
            </a:r>
            <a:endParaRPr lang="ar-SY" dirty="0" smtClean="0"/>
          </a:p>
          <a:p>
            <a:pPr marL="514350" indent="-514350">
              <a:buFont typeface="+mj-lt"/>
              <a:buAutoNum type="arabicParenR" startAt="5"/>
            </a:pPr>
            <a:r>
              <a:rPr lang="ar-SY" dirty="0" smtClean="0"/>
              <a:t>مع انتشار المرض للمصلية تحدث </a:t>
            </a:r>
            <a:r>
              <a:rPr lang="ar-SY" dirty="0" err="1" smtClean="0"/>
              <a:t>الالتصاقات</a:t>
            </a:r>
            <a:endParaRPr lang="ar-SY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ar-SY" dirty="0" smtClean="0"/>
              <a:t>التليف هو وجه أخر للالتهاب العابر للجدار</a:t>
            </a:r>
          </a:p>
          <a:p>
            <a:pPr marL="514350" indent="-514350">
              <a:buFont typeface="+mj-lt"/>
              <a:buAutoNum type="arabicParenR" startAt="7"/>
            </a:pPr>
            <a:r>
              <a:rPr lang="ar-SY" dirty="0" err="1" smtClean="0"/>
              <a:t>الخراجات</a:t>
            </a:r>
            <a:r>
              <a:rPr lang="ar-SY" dirty="0" smtClean="0"/>
              <a:t> داخل البطن</a:t>
            </a:r>
          </a:p>
          <a:p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3962400" y="3048000"/>
            <a:ext cx="533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1FF0-7212-4203-B6B2-0AF2376578F3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2224</Words>
  <Application>Microsoft Office PowerPoint</Application>
  <PresentationFormat>عرض على الشاشة (3:4)‏</PresentationFormat>
  <Paragraphs>445</Paragraphs>
  <Slides>40</Slides>
  <Notes>40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سمة Office</vt:lpstr>
      <vt:lpstr>IBD   Inflammation Bowel disease</vt:lpstr>
      <vt:lpstr>الشريحة 2</vt:lpstr>
      <vt:lpstr>Crohn disease</vt:lpstr>
      <vt:lpstr>الشريحة 4</vt:lpstr>
      <vt:lpstr>الشريحة 5</vt:lpstr>
      <vt:lpstr>صاص</vt:lpstr>
      <vt:lpstr>الشريحة 7</vt:lpstr>
      <vt:lpstr>12.6 Aphthous erosions in early phase of Crohn disease</vt:lpstr>
      <vt:lpstr>الشريحة 9</vt:lpstr>
      <vt:lpstr>Big ulcers in CD</vt:lpstr>
      <vt:lpstr>الشريحة 11</vt:lpstr>
      <vt:lpstr>الشريحة 12</vt:lpstr>
      <vt:lpstr>CD in the stomach</vt:lpstr>
      <vt:lpstr>الشريحة 14</vt:lpstr>
      <vt:lpstr>Stenosis and arophy in CD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12.6 Aphthous erosions in early phase of Crohn disease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mazen</dc:creator>
  <cp:lastModifiedBy>mazen</cp:lastModifiedBy>
  <cp:revision>21</cp:revision>
  <dcterms:created xsi:type="dcterms:W3CDTF">2009-03-23T21:41:48Z</dcterms:created>
  <dcterms:modified xsi:type="dcterms:W3CDTF">2009-06-29T09:54:26Z</dcterms:modified>
</cp:coreProperties>
</file>